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4F4C920-394D-4576-AA9A-0584FE47AE66}" type="datetimeFigureOut">
              <a:rPr lang="pl-PL" smtClean="0"/>
              <a:t>22.11.2017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7877D39-E8BA-43CD-8FC4-C866CD9BFC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4C920-394D-4576-AA9A-0584FE47AE66}" type="datetimeFigureOut">
              <a:rPr lang="pl-PL" smtClean="0"/>
              <a:t>22.11.2017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77D39-E8BA-43CD-8FC4-C866CD9BFC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4C920-394D-4576-AA9A-0584FE47AE66}" type="datetimeFigureOut">
              <a:rPr lang="pl-PL" smtClean="0"/>
              <a:t>22.11.2017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77D39-E8BA-43CD-8FC4-C866CD9BFC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F4C920-394D-4576-AA9A-0584FE47AE66}" type="datetimeFigureOut">
              <a:rPr lang="pl-PL" smtClean="0"/>
              <a:t>22.11.2017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877D39-E8BA-43CD-8FC4-C866CD9BFC9A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4F4C920-394D-4576-AA9A-0584FE47AE66}" type="datetimeFigureOut">
              <a:rPr lang="pl-PL" smtClean="0"/>
              <a:t>22.11.2017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7877D39-E8BA-43CD-8FC4-C866CD9BFC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4C920-394D-4576-AA9A-0584FE47AE66}" type="datetimeFigureOut">
              <a:rPr lang="pl-PL" smtClean="0"/>
              <a:t>22.11.2017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77D39-E8BA-43CD-8FC4-C866CD9BFC9A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4C920-394D-4576-AA9A-0584FE47AE66}" type="datetimeFigureOut">
              <a:rPr lang="pl-PL" smtClean="0"/>
              <a:t>22.11.2017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77D39-E8BA-43CD-8FC4-C866CD9BFC9A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F4C920-394D-4576-AA9A-0584FE47AE66}" type="datetimeFigureOut">
              <a:rPr lang="pl-PL" smtClean="0"/>
              <a:t>22.11.2017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877D39-E8BA-43CD-8FC4-C866CD9BFC9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4C920-394D-4576-AA9A-0584FE47AE66}" type="datetimeFigureOut">
              <a:rPr lang="pl-PL" smtClean="0"/>
              <a:t>22.11.2017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77D39-E8BA-43CD-8FC4-C866CD9BFC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F4C920-394D-4576-AA9A-0584FE47AE66}" type="datetimeFigureOut">
              <a:rPr lang="pl-PL" smtClean="0"/>
              <a:t>22.11.2017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877D39-E8BA-43CD-8FC4-C866CD9BFC9A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F4C920-394D-4576-AA9A-0584FE47AE66}" type="datetimeFigureOut">
              <a:rPr lang="pl-PL" smtClean="0"/>
              <a:t>22.11.2017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877D39-E8BA-43CD-8FC4-C866CD9BFC9A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F4C920-394D-4576-AA9A-0584FE47AE66}" type="datetimeFigureOut">
              <a:rPr lang="pl-PL" smtClean="0"/>
              <a:t>22.11.2017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877D39-E8BA-43CD-8FC4-C866CD9BFC9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131840" y="2564904"/>
            <a:ext cx="4914880" cy="1800644"/>
          </a:xfrm>
        </p:spPr>
        <p:txBody>
          <a:bodyPr>
            <a:noAutofit/>
          </a:bodyPr>
          <a:lstStyle/>
          <a:p>
            <a:r>
              <a:rPr lang="pl-PL" sz="2800" dirty="0" smtClean="0"/>
              <a:t>badanie uwalniania w technologii leków generycznych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pl-PL" dirty="0" smtClean="0"/>
          </a:p>
          <a:p>
            <a:pPr algn="r"/>
            <a:r>
              <a:rPr lang="pl-PL" dirty="0" smtClean="0"/>
              <a:t>Edyta Kozłowska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960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Czy badanie uwalniania jedną metodą jest odpowiednie jako narzędzie kontroli </a:t>
            </a:r>
            <a:r>
              <a:rPr lang="pl-PL" dirty="0" smtClean="0"/>
              <a:t>jakości postaci leku </a:t>
            </a:r>
            <a:r>
              <a:rPr lang="pl-PL" dirty="0" smtClean="0"/>
              <a:t>i przewidywania </a:t>
            </a:r>
            <a:r>
              <a:rPr lang="pl-PL" dirty="0" err="1" smtClean="0"/>
              <a:t>biorównoważności</a:t>
            </a:r>
            <a:r>
              <a:rPr lang="pl-PL" dirty="0" smtClean="0"/>
              <a:t>? </a:t>
            </a:r>
          </a:p>
          <a:p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4" name="Objaśnienie owalne 3"/>
          <p:cNvSpPr/>
          <p:nvPr/>
        </p:nvSpPr>
        <p:spPr>
          <a:xfrm>
            <a:off x="3131840" y="1916832"/>
            <a:ext cx="4261671" cy="1584176"/>
          </a:xfrm>
          <a:prstGeom prst="wedgeEllipseCallout">
            <a:avLst>
              <a:gd name="adj1" fmla="val -30854"/>
              <a:gd name="adj2" fmla="val -59355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aparat </a:t>
            </a:r>
            <a:r>
              <a:rPr lang="pl-PL" dirty="0"/>
              <a:t>łopatkowy </a:t>
            </a:r>
            <a:r>
              <a:rPr lang="pl-PL" dirty="0" smtClean="0"/>
              <a:t>– niewłaściwa konstrukcja z perspektywy </a:t>
            </a:r>
            <a:r>
              <a:rPr lang="pl-PL" dirty="0"/>
              <a:t>mieszania </a:t>
            </a:r>
            <a:r>
              <a:rPr lang="pl-PL" dirty="0" smtClean="0"/>
              <a:t>hydrodynamicznego</a:t>
            </a:r>
            <a:endParaRPr lang="pl-PL" dirty="0"/>
          </a:p>
        </p:txBody>
      </p:sp>
      <p:sp>
        <p:nvSpPr>
          <p:cNvPr id="6" name="Prostokąt zaokrąglony 5"/>
          <p:cNvSpPr/>
          <p:nvPr/>
        </p:nvSpPr>
        <p:spPr>
          <a:xfrm>
            <a:off x="1043608" y="4288993"/>
            <a:ext cx="2664296" cy="16344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/>
              <a:t>Próby zwiększenia mocy różnicującej (tj. zmniejszenie szybkości mieszania, mniejsze </a:t>
            </a:r>
            <a:r>
              <a:rPr lang="pl-PL" dirty="0" smtClean="0"/>
              <a:t>objętości medium) </a:t>
            </a:r>
            <a:endParaRPr lang="pl-PL" dirty="0"/>
          </a:p>
        </p:txBody>
      </p:sp>
      <p:sp>
        <p:nvSpPr>
          <p:cNvPr id="7" name="Strzałka w górę 6"/>
          <p:cNvSpPr/>
          <p:nvPr/>
        </p:nvSpPr>
        <p:spPr>
          <a:xfrm>
            <a:off x="4355976" y="4288993"/>
            <a:ext cx="2834711" cy="1634480"/>
          </a:xfrm>
          <a:prstGeom prst="up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 smtClean="0"/>
              <a:t>Zmienność metody</a:t>
            </a:r>
            <a:endParaRPr lang="pl-PL" dirty="0"/>
          </a:p>
        </p:txBody>
      </p:sp>
      <p:cxnSp>
        <p:nvCxnSpPr>
          <p:cNvPr id="9" name="Łącznik prosty ze strzałką 8"/>
          <p:cNvCxnSpPr/>
          <p:nvPr/>
        </p:nvCxnSpPr>
        <p:spPr>
          <a:xfrm>
            <a:off x="3898776" y="5301208"/>
            <a:ext cx="817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32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3068960"/>
            <a:ext cx="7024744" cy="1800200"/>
          </a:xfrm>
        </p:spPr>
        <p:txBody>
          <a:bodyPr>
            <a:normAutofit/>
          </a:bodyPr>
          <a:lstStyle/>
          <a:p>
            <a:r>
              <a:rPr lang="pl-PL" sz="3600" dirty="0" smtClean="0"/>
              <a:t>Dziękuję za uwagę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1577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25780" indent="-457200" algn="just">
              <a:buAutoNum type="arabicPeriod"/>
            </a:pPr>
            <a:r>
              <a:rPr lang="pl-PL" dirty="0" err="1" smtClean="0"/>
              <a:t>European</a:t>
            </a:r>
            <a:r>
              <a:rPr lang="pl-PL" dirty="0" smtClean="0"/>
              <a:t> </a:t>
            </a:r>
            <a:r>
              <a:rPr lang="pl-PL" dirty="0"/>
              <a:t>Pharmaceutical </a:t>
            </a:r>
            <a:r>
              <a:rPr lang="pl-PL" dirty="0" err="1"/>
              <a:t>Review</a:t>
            </a:r>
            <a:r>
              <a:rPr lang="pl-PL" dirty="0"/>
              <a:t> </a:t>
            </a:r>
            <a:r>
              <a:rPr lang="pl-PL" dirty="0" smtClean="0"/>
              <a:t>2016, „</a:t>
            </a:r>
            <a:r>
              <a:rPr lang="en-GB" dirty="0" smtClean="0"/>
              <a:t>Dissolution </a:t>
            </a:r>
            <a:r>
              <a:rPr lang="en-GB" dirty="0"/>
              <a:t>testing in the modern </a:t>
            </a:r>
            <a:r>
              <a:rPr lang="en-GB" dirty="0" smtClean="0"/>
              <a:t>way</a:t>
            </a:r>
            <a:r>
              <a:rPr lang="pl-PL" dirty="0" smtClean="0"/>
              <a:t>” </a:t>
            </a:r>
            <a:r>
              <a:rPr lang="pl-PL" i="1" dirty="0" smtClean="0"/>
              <a:t>(</a:t>
            </a:r>
            <a:r>
              <a:rPr lang="pl-PL" sz="1600" i="1" dirty="0" smtClean="0"/>
              <a:t>nr1</a:t>
            </a:r>
            <a:r>
              <a:rPr lang="pl-PL" sz="1600" i="1" dirty="0"/>
              <a:t>, str. </a:t>
            </a:r>
            <a:r>
              <a:rPr lang="pl-PL" sz="1600" i="1" dirty="0" smtClean="0"/>
              <a:t>40 );</a:t>
            </a:r>
          </a:p>
          <a:p>
            <a:pPr marL="525780" indent="-457200" algn="just">
              <a:buAutoNum type="arabicPeriod"/>
            </a:pPr>
            <a:r>
              <a:rPr lang="pl-PL" dirty="0" smtClean="0"/>
              <a:t>„</a:t>
            </a:r>
            <a:r>
              <a:rPr lang="pl-PL" dirty="0" err="1" smtClean="0"/>
              <a:t>Biorównoważność</a:t>
            </a:r>
            <a:r>
              <a:rPr lang="pl-PL" dirty="0" smtClean="0"/>
              <a:t> </a:t>
            </a:r>
            <a:r>
              <a:rPr lang="pl-PL" dirty="0"/>
              <a:t>w ocenie skuteczności terapeutycznej leków </a:t>
            </a:r>
            <a:r>
              <a:rPr lang="pl-PL" dirty="0" smtClean="0"/>
              <a:t>generycznych” Dorota</a:t>
            </a:r>
            <a:r>
              <a:rPr lang="pl-PL" dirty="0"/>
              <a:t> </a:t>
            </a:r>
            <a:r>
              <a:rPr lang="pl-PL" dirty="0" smtClean="0"/>
              <a:t>Jakoniuk, </a:t>
            </a:r>
            <a:r>
              <a:rPr lang="pl-PL" sz="1600" dirty="0" smtClean="0"/>
              <a:t>(</a:t>
            </a:r>
            <a:r>
              <a:rPr lang="en-US" sz="1600" i="1" dirty="0" smtClean="0"/>
              <a:t>Farm </a:t>
            </a:r>
            <a:r>
              <a:rPr lang="en-US" sz="1600" i="1" dirty="0"/>
              <a:t>Pol, 2009, 65(12): </a:t>
            </a:r>
            <a:r>
              <a:rPr lang="en-US" sz="1600" i="1" dirty="0" smtClean="0"/>
              <a:t>834-838</a:t>
            </a:r>
            <a:r>
              <a:rPr lang="pl-PL" sz="1600" i="1" dirty="0" smtClean="0"/>
              <a:t>);</a:t>
            </a:r>
          </a:p>
          <a:p>
            <a:pPr marL="525780" indent="-457200" algn="just">
              <a:buAutoNum type="arabicPeriod"/>
            </a:pPr>
            <a:r>
              <a:rPr lang="pl-PL" dirty="0" smtClean="0"/>
              <a:t>„Badania </a:t>
            </a:r>
            <a:r>
              <a:rPr lang="pl-PL" dirty="0" err="1" smtClean="0"/>
              <a:t>biorównoważności</a:t>
            </a:r>
            <a:r>
              <a:rPr lang="pl-PL" dirty="0"/>
              <a:t>” Zuzanna </a:t>
            </a:r>
            <a:r>
              <a:rPr lang="pl-PL" dirty="0" smtClean="0"/>
              <a:t>Kapsa;</a:t>
            </a:r>
            <a:endParaRPr lang="pl-PL" dirty="0"/>
          </a:p>
          <a:p>
            <a:pPr marL="525780" indent="-457200" algn="just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435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Badanie uwalniania</a:t>
            </a:r>
            <a:endParaRPr lang="pl-PL" sz="32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3131840" y="2051136"/>
            <a:ext cx="482453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</a:t>
            </a:r>
            <a:r>
              <a:rPr lang="pl-PL" dirty="0" smtClean="0"/>
              <a:t>yłącznie jako test kontroli jakości stałej doustnej postaci leku</a:t>
            </a:r>
            <a:endParaRPr lang="pl-PL" dirty="0"/>
          </a:p>
        </p:txBody>
      </p:sp>
      <p:sp>
        <p:nvSpPr>
          <p:cNvPr id="5" name="Prostokąt zaokrąglony 4"/>
          <p:cNvSpPr/>
          <p:nvPr/>
        </p:nvSpPr>
        <p:spPr>
          <a:xfrm>
            <a:off x="3131840" y="4216361"/>
            <a:ext cx="482453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j</a:t>
            </a:r>
            <a:r>
              <a:rPr lang="pl-PL" dirty="0" smtClean="0"/>
              <a:t>ako zamiennik badania </a:t>
            </a:r>
            <a:r>
              <a:rPr lang="pl-PL" dirty="0" err="1" smtClean="0"/>
              <a:t>biorównoważności</a:t>
            </a:r>
            <a:endParaRPr lang="pl-PL" dirty="0" smtClean="0"/>
          </a:p>
          <a:p>
            <a:pPr algn="ctr"/>
            <a:r>
              <a:rPr lang="pl-PL" dirty="0" smtClean="0"/>
              <a:t>(w oparciu o BCS)</a:t>
            </a:r>
            <a:endParaRPr lang="pl-PL" dirty="0"/>
          </a:p>
        </p:txBody>
      </p:sp>
      <p:sp>
        <p:nvSpPr>
          <p:cNvPr id="6" name="Strzałka w prawo 5"/>
          <p:cNvSpPr/>
          <p:nvPr/>
        </p:nvSpPr>
        <p:spPr>
          <a:xfrm>
            <a:off x="1187624" y="2348880"/>
            <a:ext cx="1584176" cy="700656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dawniej</a:t>
            </a:r>
            <a:endParaRPr lang="pl-PL" dirty="0"/>
          </a:p>
        </p:txBody>
      </p:sp>
      <p:sp>
        <p:nvSpPr>
          <p:cNvPr id="8" name="Strzałka w prawo 7"/>
          <p:cNvSpPr/>
          <p:nvPr/>
        </p:nvSpPr>
        <p:spPr>
          <a:xfrm>
            <a:off x="1187624" y="4437112"/>
            <a:ext cx="1584176" cy="700656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obecnie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346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4457" y="476672"/>
            <a:ext cx="7024744" cy="1080120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>
                <a:effectLst/>
              </a:rPr>
              <a:t>System klasyfikacji </a:t>
            </a:r>
            <a:r>
              <a:rPr lang="pl-PL" sz="2700" b="1" dirty="0" err="1" smtClean="0">
                <a:effectLst/>
              </a:rPr>
              <a:t>biofarmaceutycznej</a:t>
            </a:r>
            <a:r>
              <a:rPr lang="pl-PL" sz="2700" dirty="0" smtClean="0">
                <a:effectLst/>
              </a:rPr>
              <a:t> </a:t>
            </a:r>
            <a:r>
              <a:rPr lang="pl-PL" dirty="0" smtClean="0">
                <a:effectLst/>
              </a:rPr>
              <a:t/>
            </a:r>
            <a:br>
              <a:rPr lang="pl-PL" dirty="0" smtClean="0">
                <a:effectLst/>
              </a:rPr>
            </a:br>
            <a:r>
              <a:rPr lang="pl-PL" sz="2200" dirty="0" smtClean="0">
                <a:effectLst/>
              </a:rPr>
              <a:t>(</a:t>
            </a:r>
            <a:r>
              <a:rPr lang="pl-PL" sz="2200" i="1" dirty="0" smtClean="0">
                <a:effectLst/>
              </a:rPr>
              <a:t>ang. </a:t>
            </a:r>
            <a:r>
              <a:rPr lang="pl-PL" sz="2200" i="1" dirty="0" err="1" smtClean="0">
                <a:effectLst/>
              </a:rPr>
              <a:t>Biopharmaceutics</a:t>
            </a:r>
            <a:r>
              <a:rPr lang="pl-PL" sz="2200" i="1" dirty="0" smtClean="0">
                <a:effectLst/>
              </a:rPr>
              <a:t> </a:t>
            </a:r>
            <a:r>
              <a:rPr lang="pl-PL" sz="2200" i="1" dirty="0" err="1" smtClean="0">
                <a:effectLst/>
              </a:rPr>
              <a:t>Classification</a:t>
            </a:r>
            <a:r>
              <a:rPr lang="pl-PL" sz="2200" i="1" dirty="0" smtClean="0">
                <a:effectLst/>
              </a:rPr>
              <a:t> System</a:t>
            </a:r>
            <a:r>
              <a:rPr lang="pl-PL" sz="2200" dirty="0" smtClean="0"/>
              <a:t>, </a:t>
            </a:r>
            <a:r>
              <a:rPr lang="pl-PL" sz="2200" dirty="0" smtClean="0">
                <a:effectLst/>
              </a:rPr>
              <a:t>BCS) </a:t>
            </a:r>
            <a:endParaRPr lang="pl-PL" sz="2200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683569" y="2335485"/>
            <a:ext cx="2088232" cy="1773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Grupa I</a:t>
            </a:r>
          </a:p>
          <a:p>
            <a:pPr algn="ctr"/>
            <a:r>
              <a:rPr lang="pl-PL" dirty="0" smtClean="0">
                <a:effectLst/>
              </a:rPr>
              <a:t>Substancje dobrze rozpuszczalne i dobrze przenikające</a:t>
            </a:r>
            <a:endParaRPr lang="pl-PL" dirty="0">
              <a:effectLst/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2779399" y="2335486"/>
            <a:ext cx="2008625" cy="17730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Grupa III</a:t>
            </a:r>
          </a:p>
          <a:p>
            <a:pPr algn="ctr"/>
            <a:r>
              <a:rPr lang="pl-PL" dirty="0" smtClean="0">
                <a:effectLst/>
              </a:rPr>
              <a:t>Substancje dobrze rozpuszczalne, ale słabo przenikające</a:t>
            </a:r>
            <a:endParaRPr lang="pl-PL" dirty="0">
              <a:effectLst/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1907704" y="4437112"/>
            <a:ext cx="2669125" cy="15498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Grupa II</a:t>
            </a:r>
          </a:p>
          <a:p>
            <a:pPr algn="ctr"/>
            <a:r>
              <a:rPr lang="pl-PL" dirty="0" smtClean="0">
                <a:effectLst/>
              </a:rPr>
              <a:t>Substancje słabo rozpuszczalne, ale dobrze przenikające</a:t>
            </a:r>
            <a:endParaRPr lang="pl-PL" dirty="0">
              <a:effectLst/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4592350" y="4437112"/>
            <a:ext cx="2643946" cy="15498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Grupa IV</a:t>
            </a:r>
          </a:p>
          <a:p>
            <a:pPr algn="ctr"/>
            <a:r>
              <a:rPr lang="pl-PL" dirty="0" smtClean="0">
                <a:effectLst/>
              </a:rPr>
              <a:t>Substancje słabo rozpuszczalne i słabo przenikające</a:t>
            </a:r>
            <a:endParaRPr lang="pl-PL" dirty="0">
              <a:effectLst/>
            </a:endParaRPr>
          </a:p>
        </p:txBody>
      </p:sp>
      <p:sp>
        <p:nvSpPr>
          <p:cNvPr id="22" name="Nawias klamrowy zamykający 21"/>
          <p:cNvSpPr/>
          <p:nvPr/>
        </p:nvSpPr>
        <p:spPr>
          <a:xfrm>
            <a:off x="4576829" y="2287778"/>
            <a:ext cx="688895" cy="186850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Objaśnienie w chmurce 22"/>
          <p:cNvSpPr/>
          <p:nvPr/>
        </p:nvSpPr>
        <p:spPr>
          <a:xfrm>
            <a:off x="4921276" y="2057651"/>
            <a:ext cx="3512639" cy="1023250"/>
          </a:xfrm>
          <a:prstGeom prst="cloudCallout">
            <a:avLst>
              <a:gd name="adj1" fmla="val -36359"/>
              <a:gd name="adj2" fmla="val 60527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B</a:t>
            </a:r>
            <a:r>
              <a:rPr lang="pl-PL" dirty="0" smtClean="0"/>
              <a:t>adanie </a:t>
            </a:r>
            <a:r>
              <a:rPr lang="pl-PL" dirty="0" err="1" smtClean="0"/>
              <a:t>biorownoważności</a:t>
            </a:r>
            <a:r>
              <a:rPr lang="pl-PL" dirty="0" smtClean="0"/>
              <a:t>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330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Kiedy można pominąć badanie </a:t>
            </a:r>
            <a:r>
              <a:rPr lang="pl-PL" sz="3200" dirty="0" err="1" smtClean="0"/>
              <a:t>biorównoważności</a:t>
            </a:r>
            <a:r>
              <a:rPr lang="pl-PL" sz="3200" dirty="0" smtClean="0"/>
              <a:t>?</a:t>
            </a:r>
            <a:endParaRPr lang="pl-PL" sz="32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467544" y="2247319"/>
            <a:ext cx="2160240" cy="1202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grupa I BCS</a:t>
            </a:r>
            <a:endParaRPr lang="pl-PL" dirty="0"/>
          </a:p>
        </p:txBody>
      </p:sp>
      <p:sp>
        <p:nvSpPr>
          <p:cNvPr id="5" name="Prostokąt zaokrąglony 4"/>
          <p:cNvSpPr/>
          <p:nvPr/>
        </p:nvSpPr>
        <p:spPr>
          <a:xfrm>
            <a:off x="3085518" y="2247319"/>
            <a:ext cx="2134554" cy="1202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≥ 85% </a:t>
            </a:r>
            <a:r>
              <a:rPr lang="pl-PL" dirty="0" err="1" smtClean="0"/>
              <a:t>analitu</a:t>
            </a:r>
            <a:r>
              <a:rPr lang="pl-PL" dirty="0" smtClean="0"/>
              <a:t> ulega rozpuszczeniu w </a:t>
            </a:r>
          </a:p>
          <a:p>
            <a:pPr algn="ctr"/>
            <a:r>
              <a:rPr lang="pl-PL" dirty="0" smtClean="0"/>
              <a:t>≤ 15 min</a:t>
            </a:r>
            <a:endParaRPr lang="pl-PL" dirty="0"/>
          </a:p>
        </p:txBody>
      </p:sp>
      <p:sp>
        <p:nvSpPr>
          <p:cNvPr id="6" name="Prostokąt zaokrąglony 5"/>
          <p:cNvSpPr/>
          <p:nvPr/>
        </p:nvSpPr>
        <p:spPr>
          <a:xfrm>
            <a:off x="5698441" y="2247319"/>
            <a:ext cx="2880320" cy="1202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Brak wpływu substancji pomocniczych na szybkość wchłaniania leku</a:t>
            </a:r>
            <a:endParaRPr lang="pl-PL" dirty="0"/>
          </a:p>
        </p:txBody>
      </p:sp>
      <p:sp>
        <p:nvSpPr>
          <p:cNvPr id="8" name="Plus 7"/>
          <p:cNvSpPr/>
          <p:nvPr/>
        </p:nvSpPr>
        <p:spPr>
          <a:xfrm>
            <a:off x="2627784" y="2619935"/>
            <a:ext cx="457200" cy="457200"/>
          </a:xfrm>
          <a:prstGeom prst="mathPlus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zaokrąglony 8"/>
          <p:cNvSpPr/>
          <p:nvPr/>
        </p:nvSpPr>
        <p:spPr>
          <a:xfrm>
            <a:off x="467544" y="4293096"/>
            <a:ext cx="2160240" cy="1202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grupa III BCS</a:t>
            </a:r>
            <a:endParaRPr lang="pl-PL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3085519" y="4293096"/>
            <a:ext cx="2134554" cy="1202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Substancja lecznicza szybko rozpuszczalna</a:t>
            </a: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5698441" y="4293096"/>
            <a:ext cx="2880320" cy="1202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Ilościowe i jakościowe podobieństwo do produktu referencyjnego</a:t>
            </a:r>
            <a:endParaRPr lang="pl-PL" dirty="0"/>
          </a:p>
        </p:txBody>
      </p:sp>
      <p:sp>
        <p:nvSpPr>
          <p:cNvPr id="13" name="Plus 12"/>
          <p:cNvSpPr/>
          <p:nvPr/>
        </p:nvSpPr>
        <p:spPr>
          <a:xfrm>
            <a:off x="2628319" y="4665712"/>
            <a:ext cx="457200" cy="457200"/>
          </a:xfrm>
          <a:prstGeom prst="mathPlus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lus 13"/>
          <p:cNvSpPr/>
          <p:nvPr/>
        </p:nvSpPr>
        <p:spPr>
          <a:xfrm>
            <a:off x="5220072" y="4665712"/>
            <a:ext cx="457200" cy="457200"/>
          </a:xfrm>
          <a:prstGeom prst="mathPlus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934" y="2662797"/>
            <a:ext cx="3714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927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08012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Badanie uwalniania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just"/>
            <a:r>
              <a:rPr lang="pl-PL" dirty="0" smtClean="0"/>
              <a:t>Aparat koszykowy, łopatkowy (najczęściej stosowane);</a:t>
            </a:r>
          </a:p>
          <a:p>
            <a:pPr algn="just"/>
            <a:r>
              <a:rPr lang="pl-PL" dirty="0" smtClean="0"/>
              <a:t>Medium: roztwór o </a:t>
            </a:r>
            <a:r>
              <a:rPr lang="pl-PL" dirty="0" err="1" smtClean="0"/>
              <a:t>pH</a:t>
            </a:r>
            <a:r>
              <a:rPr lang="pl-PL" dirty="0" smtClean="0"/>
              <a:t>=1,2 (0,1M HCl) lub o </a:t>
            </a:r>
            <a:r>
              <a:rPr lang="pl-PL" dirty="0" err="1" smtClean="0"/>
              <a:t>pH</a:t>
            </a:r>
            <a:r>
              <a:rPr lang="pl-PL" dirty="0" smtClean="0"/>
              <a:t> w zakresie 6,8-7,4;</a:t>
            </a:r>
          </a:p>
          <a:p>
            <a:pPr algn="just"/>
            <a:r>
              <a:rPr lang="pl-PL" dirty="0" smtClean="0"/>
              <a:t>Standardowa objętość medium: 900 ml;</a:t>
            </a:r>
          </a:p>
          <a:p>
            <a:pPr algn="just"/>
            <a:r>
              <a:rPr lang="pl-PL" dirty="0" smtClean="0"/>
              <a:t>Temperatura: 37</a:t>
            </a:r>
            <a:r>
              <a:rPr lang="pl-PL" dirty="0" smtClean="0">
                <a:effectLst/>
              </a:rPr>
              <a:t>°C;</a:t>
            </a:r>
          </a:p>
          <a:p>
            <a:pPr algn="just"/>
            <a:r>
              <a:rPr lang="pl-PL" dirty="0" smtClean="0"/>
              <a:t>Szybkość obrotu: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l-PL" dirty="0" smtClean="0"/>
              <a:t>Koszyk -&gt; 100 </a:t>
            </a:r>
            <a:r>
              <a:rPr lang="pl-PL" dirty="0" err="1" smtClean="0"/>
              <a:t>rpm</a:t>
            </a:r>
            <a:r>
              <a:rPr lang="pl-PL" dirty="0" smtClean="0"/>
              <a:t>,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l-PL" dirty="0" smtClean="0"/>
              <a:t>Łopatka -&gt; 75 </a:t>
            </a:r>
            <a:r>
              <a:rPr lang="pl-PL" dirty="0" err="1" smtClean="0"/>
              <a:t>rpm</a:t>
            </a:r>
            <a:r>
              <a:rPr lang="pl-PL" dirty="0" smtClean="0"/>
              <a:t>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775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1440160"/>
          </a:xfrm>
        </p:spPr>
        <p:txBody>
          <a:bodyPr>
            <a:noAutofit/>
          </a:bodyPr>
          <a:lstStyle/>
          <a:p>
            <a:r>
              <a:rPr lang="pl-PL" sz="3200" dirty="0" smtClean="0"/>
              <a:t>Najnowsze wytyczne FDA, </a:t>
            </a:r>
            <a:br>
              <a:rPr lang="pl-PL" sz="3200" dirty="0" smtClean="0"/>
            </a:br>
            <a:r>
              <a:rPr lang="pl-PL" sz="3200" dirty="0" smtClean="0"/>
              <a:t>a stanowisko EMA </a:t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FDA: Ilość medium zalecana do badania uwalniania dobrze rozpuszczalnych substancji to 500 ml (adekwatnie do objętości płynu w żołądku i jelicie cienkim);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EMA: różnica w wydajności mieszania przy zmniejszonej objętości medium (w porównaniu do standardowej);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747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Podobieństwo profili uwalniania przy różnej objętości medium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Objętość medium musi być tak dobrana, żeby zapobiec wytracaniu substancji leczniczej.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Leki 2. i 4. grupy BCS -&gt; objętość medium ≥ 900 ml</a:t>
            </a:r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1043608" y="2095663"/>
            <a:ext cx="1512168" cy="1274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900 ml</a:t>
            </a:r>
            <a:endParaRPr lang="pl-PL" dirty="0"/>
          </a:p>
        </p:txBody>
      </p:sp>
      <p:sp>
        <p:nvSpPr>
          <p:cNvPr id="5" name="Elipsa 4"/>
          <p:cNvSpPr/>
          <p:nvPr/>
        </p:nvSpPr>
        <p:spPr>
          <a:xfrm>
            <a:off x="3491880" y="2144243"/>
            <a:ext cx="1368152" cy="1177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500 ml</a:t>
            </a:r>
            <a:endParaRPr lang="pl-PL" dirty="0"/>
          </a:p>
        </p:txBody>
      </p:sp>
      <p:sp>
        <p:nvSpPr>
          <p:cNvPr id="6" name="Równa się 5"/>
          <p:cNvSpPr/>
          <p:nvPr/>
        </p:nvSpPr>
        <p:spPr>
          <a:xfrm>
            <a:off x="2699792" y="2353444"/>
            <a:ext cx="576064" cy="685800"/>
          </a:xfrm>
          <a:prstGeom prst="mathEqual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Plus 6"/>
          <p:cNvSpPr/>
          <p:nvPr/>
        </p:nvSpPr>
        <p:spPr>
          <a:xfrm>
            <a:off x="5148064" y="2343127"/>
            <a:ext cx="576064" cy="685800"/>
          </a:xfrm>
          <a:prstGeom prst="mathPlus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6012160" y="2030002"/>
            <a:ext cx="1872208" cy="13326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Prędkość obrotowa  x 2,5 </a:t>
            </a:r>
            <a:endParaRPr lang="pl-PL" dirty="0"/>
          </a:p>
        </p:txBody>
      </p:sp>
      <p:sp>
        <p:nvSpPr>
          <p:cNvPr id="10" name="Strzałka w dół 9"/>
          <p:cNvSpPr/>
          <p:nvPr/>
        </p:nvSpPr>
        <p:spPr>
          <a:xfrm>
            <a:off x="4015528" y="4689794"/>
            <a:ext cx="360040" cy="230313"/>
          </a:xfrm>
          <a:prstGeom prst="down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755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1331640" y="1520788"/>
            <a:ext cx="1872208" cy="16344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 szybkość mieszania</a:t>
            </a:r>
            <a:endParaRPr lang="pl-PL" dirty="0"/>
          </a:p>
        </p:txBody>
      </p:sp>
      <p:sp>
        <p:nvSpPr>
          <p:cNvPr id="5" name="Prostokąt zaokrąglony 4"/>
          <p:cNvSpPr/>
          <p:nvPr/>
        </p:nvSpPr>
        <p:spPr>
          <a:xfrm>
            <a:off x="5220072" y="1520788"/>
            <a:ext cx="2880320" cy="16344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 smtClean="0"/>
          </a:p>
          <a:p>
            <a:pPr algn="ctr"/>
            <a:r>
              <a:rPr lang="pl-PL" dirty="0" smtClean="0"/>
              <a:t>Zmienność metody </a:t>
            </a:r>
          </a:p>
          <a:p>
            <a:pPr algn="ctr"/>
            <a:r>
              <a:rPr lang="pl-PL" dirty="0" smtClean="0"/>
              <a:t>(spowodowana niepełnym rozpuszczeniem API)</a:t>
            </a:r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5220072" y="3968382"/>
            <a:ext cx="2880319" cy="1671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Zmienność metody </a:t>
            </a:r>
          </a:p>
          <a:p>
            <a:pPr algn="ctr"/>
            <a:endParaRPr lang="pl-PL" dirty="0"/>
          </a:p>
        </p:txBody>
      </p:sp>
      <p:sp>
        <p:nvSpPr>
          <p:cNvPr id="9" name="Strzałka w dół 8"/>
          <p:cNvSpPr/>
          <p:nvPr/>
        </p:nvSpPr>
        <p:spPr>
          <a:xfrm>
            <a:off x="2025428" y="1520788"/>
            <a:ext cx="484632" cy="396044"/>
          </a:xfrm>
          <a:prstGeom prst="downArrow">
            <a:avLst/>
          </a:prstGeom>
          <a:ln>
            <a:solidFill>
              <a:srgbClr val="FFC000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górę 9"/>
          <p:cNvSpPr/>
          <p:nvPr/>
        </p:nvSpPr>
        <p:spPr>
          <a:xfrm>
            <a:off x="6427965" y="1520788"/>
            <a:ext cx="484632" cy="396044"/>
          </a:xfrm>
          <a:prstGeom prst="upArrow">
            <a:avLst/>
          </a:prstGeom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prosty ze strzałką 11"/>
          <p:cNvCxnSpPr/>
          <p:nvPr/>
        </p:nvCxnSpPr>
        <p:spPr>
          <a:xfrm>
            <a:off x="3851920" y="2338028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Wybuch  2 14"/>
          <p:cNvSpPr/>
          <p:nvPr/>
        </p:nvSpPr>
        <p:spPr>
          <a:xfrm>
            <a:off x="4067944" y="4803963"/>
            <a:ext cx="4771827" cy="1675970"/>
          </a:xfrm>
          <a:prstGeom prst="irregularSeal2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Obserwacja różnic w profilach uwalniani</a:t>
            </a:r>
            <a:r>
              <a:rPr lang="pl-PL" dirty="0" smtClean="0"/>
              <a:t>a</a:t>
            </a:r>
            <a:endParaRPr lang="pl-PL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968382"/>
            <a:ext cx="1901825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720857"/>
            <a:ext cx="115887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184" y="3923137"/>
            <a:ext cx="6334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550" y="3968380"/>
            <a:ext cx="5603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85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465752"/>
            <a:ext cx="7024744" cy="1307063"/>
          </a:xfrm>
        </p:spPr>
        <p:txBody>
          <a:bodyPr>
            <a:normAutofit/>
          </a:bodyPr>
          <a:lstStyle/>
          <a:p>
            <a:r>
              <a:rPr lang="pl-PL" dirty="0" smtClean="0"/>
              <a:t>„martwa strefa” </a:t>
            </a:r>
            <a:br>
              <a:rPr lang="pl-PL" dirty="0" smtClean="0"/>
            </a:br>
            <a:r>
              <a:rPr lang="pl-PL" dirty="0" smtClean="0"/>
              <a:t>i „pasy ochronne”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just"/>
            <a:r>
              <a:rPr lang="pl-PL" dirty="0" smtClean="0"/>
              <a:t>Znaczne różnice w szybkości przepływu w różnych położeniach wzdłuża dna naczynia;</a:t>
            </a:r>
          </a:p>
          <a:p>
            <a:pPr algn="just"/>
            <a:r>
              <a:rPr lang="pl-PL" dirty="0" smtClean="0"/>
              <a:t>„martwa strefa” bezpośrednio pod łopatką;</a:t>
            </a:r>
          </a:p>
          <a:p>
            <a:pPr algn="just"/>
            <a:r>
              <a:rPr lang="pl-PL" dirty="0" smtClean="0"/>
              <a:t>Niewielka zmiana położenia tabletki/kapsułki może powodować istotne różnice w szybkości rozpuszczania, co generuje zmienność wyników; </a:t>
            </a:r>
          </a:p>
          <a:p>
            <a:pPr algn="just"/>
            <a:r>
              <a:rPr lang="pl-PL" dirty="0" smtClean="0"/>
              <a:t>Maksymalna dopuszczalna precyzja metody (tzw. „pasy ochronne”) jako miara zmienności;</a:t>
            </a:r>
            <a:endParaRPr lang="pl-PL" dirty="0"/>
          </a:p>
        </p:txBody>
      </p:sp>
      <p:sp>
        <p:nvSpPr>
          <p:cNvPr id="5" name="Schemat blokowy: taśma dziurkowana 4"/>
          <p:cNvSpPr/>
          <p:nvPr/>
        </p:nvSpPr>
        <p:spPr>
          <a:xfrm>
            <a:off x="6660232" y="548680"/>
            <a:ext cx="1368152" cy="1164712"/>
          </a:xfrm>
          <a:prstGeom prst="flowChartPunchedTap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Aparat łopatkowy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642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1325</TotalTime>
  <Words>395</Words>
  <Application>Microsoft Office PowerPoint</Application>
  <PresentationFormat>Pokaz na ekranie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Wykusz</vt:lpstr>
      <vt:lpstr>badanie uwalniania w technologii leków generycznych</vt:lpstr>
      <vt:lpstr>Badanie uwalniania</vt:lpstr>
      <vt:lpstr>System klasyfikacji biofarmaceutycznej  (ang. Biopharmaceutics Classification System, BCS) </vt:lpstr>
      <vt:lpstr>Kiedy można pominąć badanie biorównoważności?</vt:lpstr>
      <vt:lpstr>Badanie uwalniania </vt:lpstr>
      <vt:lpstr>Najnowsze wytyczne FDA,  a stanowisko EMA  </vt:lpstr>
      <vt:lpstr>Podobieństwo profili uwalniania przy różnej objętości medium</vt:lpstr>
      <vt:lpstr>Prezentacja programu PowerPoint</vt:lpstr>
      <vt:lpstr>„martwa strefa”  i „pasy ochronne”</vt:lpstr>
      <vt:lpstr>Prezentacja programu PowerPoint</vt:lpstr>
      <vt:lpstr>Dziękuję za uwagę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</dc:creator>
  <cp:lastModifiedBy>Ja</cp:lastModifiedBy>
  <cp:revision>43</cp:revision>
  <dcterms:created xsi:type="dcterms:W3CDTF">2017-11-16T11:11:44Z</dcterms:created>
  <dcterms:modified xsi:type="dcterms:W3CDTF">2017-11-22T15:48:43Z</dcterms:modified>
</cp:coreProperties>
</file>