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83" r:id="rId3"/>
    <p:sldId id="257" r:id="rId4"/>
    <p:sldId id="258" r:id="rId5"/>
    <p:sldId id="259" r:id="rId6"/>
    <p:sldId id="261" r:id="rId7"/>
    <p:sldId id="263" r:id="rId8"/>
    <p:sldId id="273" r:id="rId9"/>
    <p:sldId id="264" r:id="rId10"/>
    <p:sldId id="274" r:id="rId11"/>
    <p:sldId id="272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86022" autoAdjust="0"/>
  </p:normalViewPr>
  <p:slideViewPr>
    <p:cSldViewPr snapToGrid="0">
      <p:cViewPr varScale="1">
        <p:scale>
          <a:sx n="62" d="100"/>
          <a:sy n="62" d="100"/>
        </p:scale>
        <p:origin x="-9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806B52-0B74-4914-992A-5F3F4C4F10C8}" type="doc">
      <dgm:prSet loTypeId="urn:microsoft.com/office/officeart/2005/8/layout/h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19888531-D140-465B-A188-4F31E2CC22BB}">
      <dgm:prSet phldrT="[Tekst]"/>
      <dgm:spPr/>
      <dgm:t>
        <a:bodyPr/>
        <a:lstStyle/>
        <a:p>
          <a:r>
            <a:rPr lang="pl-PL" dirty="0" smtClean="0"/>
            <a:t>Najlepszy sposób oceny procesu wytwarzania</a:t>
          </a:r>
          <a:endParaRPr lang="pl-PL" dirty="0"/>
        </a:p>
      </dgm:t>
    </dgm:pt>
    <dgm:pt modelId="{81837BF2-5EC7-416A-A904-4B9C24D40683}" type="parTrans" cxnId="{16B002C4-91C5-4BA9-AD26-3520FFB6C86A}">
      <dgm:prSet/>
      <dgm:spPr/>
      <dgm:t>
        <a:bodyPr/>
        <a:lstStyle/>
        <a:p>
          <a:endParaRPr lang="pl-PL"/>
        </a:p>
      </dgm:t>
    </dgm:pt>
    <dgm:pt modelId="{346CD28E-BA07-49F9-9EF2-2BE4B503F337}" type="sibTrans" cxnId="{16B002C4-91C5-4BA9-AD26-3520FFB6C86A}">
      <dgm:prSet/>
      <dgm:spPr/>
      <dgm:t>
        <a:bodyPr/>
        <a:lstStyle/>
        <a:p>
          <a:endParaRPr lang="pl-PL"/>
        </a:p>
      </dgm:t>
    </dgm:pt>
    <dgm:pt modelId="{5046DDE8-06D9-487D-A970-4528DDD76609}">
      <dgm:prSet phldrT="[Tekst]"/>
      <dgm:spPr/>
      <dgm:t>
        <a:bodyPr/>
        <a:lstStyle/>
        <a:p>
          <a:r>
            <a:rPr lang="pl-PL" dirty="0" smtClean="0"/>
            <a:t>ocenia sposób mieszania, szybkość mieszania, jakość zawieszania cząstek w żelu </a:t>
          </a:r>
          <a:endParaRPr lang="pl-PL" dirty="0"/>
        </a:p>
      </dgm:t>
    </dgm:pt>
    <dgm:pt modelId="{FFB4F33E-5AD3-4FA6-8FF2-A53EB734FD18}" type="sibTrans" cxnId="{8087AB28-078A-4730-9BBF-6C1AF9DA5223}">
      <dgm:prSet/>
      <dgm:spPr/>
      <dgm:t>
        <a:bodyPr/>
        <a:lstStyle/>
        <a:p>
          <a:endParaRPr lang="pl-PL"/>
        </a:p>
      </dgm:t>
    </dgm:pt>
    <dgm:pt modelId="{0FEEB7F9-2831-406A-8B1B-CA7318CE8E40}" type="parTrans" cxnId="{8087AB28-078A-4730-9BBF-6C1AF9DA5223}">
      <dgm:prSet/>
      <dgm:spPr/>
      <dgm:t>
        <a:bodyPr/>
        <a:lstStyle/>
        <a:p>
          <a:endParaRPr lang="pl-PL"/>
        </a:p>
      </dgm:t>
    </dgm:pt>
    <dgm:pt modelId="{4C320AD9-6BB6-4259-A542-BEB8753E28F7}">
      <dgm:prSet phldrT="[Tekst]"/>
      <dgm:spPr/>
      <dgm:t>
        <a:bodyPr/>
        <a:lstStyle/>
        <a:p>
          <a:r>
            <a:rPr lang="pl-PL" dirty="0" smtClean="0"/>
            <a:t>Wyniki dla 6-10 żeli</a:t>
          </a:r>
          <a:endParaRPr lang="pl-PL" dirty="0"/>
        </a:p>
      </dgm:t>
    </dgm:pt>
    <dgm:pt modelId="{0E6F83E5-11DA-4572-BE34-B7DA50334B7E}" type="sibTrans" cxnId="{2AE5BF8F-5460-4B51-94E0-0FDFC6E7FB5F}">
      <dgm:prSet/>
      <dgm:spPr/>
      <dgm:t>
        <a:bodyPr/>
        <a:lstStyle/>
        <a:p>
          <a:endParaRPr lang="pl-PL"/>
        </a:p>
      </dgm:t>
    </dgm:pt>
    <dgm:pt modelId="{36AB3BA9-681F-409B-9651-633A2371D213}" type="parTrans" cxnId="{2AE5BF8F-5460-4B51-94E0-0FDFC6E7FB5F}">
      <dgm:prSet/>
      <dgm:spPr/>
      <dgm:t>
        <a:bodyPr/>
        <a:lstStyle/>
        <a:p>
          <a:endParaRPr lang="pl-PL"/>
        </a:p>
      </dgm:t>
    </dgm:pt>
    <dgm:pt modelId="{714184F9-02D4-4B07-BA2F-730B2E782943}">
      <dgm:prSet/>
      <dgm:spPr/>
      <dgm:t>
        <a:bodyPr/>
        <a:lstStyle/>
        <a:p>
          <a:r>
            <a:rPr lang="pl-PL" dirty="0" smtClean="0"/>
            <a:t>Badanie uwalniana za pomocą komór Franza można traktować jako ocenę jakości formulacji </a:t>
          </a:r>
          <a:endParaRPr lang="pl-PL" dirty="0"/>
        </a:p>
      </dgm:t>
    </dgm:pt>
    <dgm:pt modelId="{1805E30D-EC42-4B33-9D98-A799EFD1D5E0}" type="parTrans" cxnId="{57E5A280-C7D0-4720-963D-342E43DD8877}">
      <dgm:prSet/>
      <dgm:spPr/>
      <dgm:t>
        <a:bodyPr/>
        <a:lstStyle/>
        <a:p>
          <a:endParaRPr lang="pl-PL"/>
        </a:p>
      </dgm:t>
    </dgm:pt>
    <dgm:pt modelId="{0C4E0F6A-85F8-4DA4-A683-6973D78DB965}" type="sibTrans" cxnId="{57E5A280-C7D0-4720-963D-342E43DD8877}">
      <dgm:prSet/>
      <dgm:spPr/>
      <dgm:t>
        <a:bodyPr/>
        <a:lstStyle/>
        <a:p>
          <a:endParaRPr lang="pl-PL"/>
        </a:p>
      </dgm:t>
    </dgm:pt>
    <dgm:pt modelId="{41A82607-FBF6-4B11-A889-81F140FBF134}">
      <dgm:prSet phldrT="[Tekst]"/>
      <dgm:spPr/>
      <dgm:t>
        <a:bodyPr/>
        <a:lstStyle/>
        <a:p>
          <a:endParaRPr lang="pl-PL" dirty="0"/>
        </a:p>
      </dgm:t>
    </dgm:pt>
    <dgm:pt modelId="{64F68309-B2A8-4A72-8504-5FBE9529DF07}" type="sibTrans" cxnId="{0BF9ABAD-91E2-423D-BBFE-47C35579108E}">
      <dgm:prSet/>
      <dgm:spPr/>
      <dgm:t>
        <a:bodyPr/>
        <a:lstStyle/>
        <a:p>
          <a:endParaRPr lang="pl-PL"/>
        </a:p>
      </dgm:t>
    </dgm:pt>
    <dgm:pt modelId="{2EFF804B-0573-48C0-A194-F61FC1D76751}" type="parTrans" cxnId="{0BF9ABAD-91E2-423D-BBFE-47C35579108E}">
      <dgm:prSet/>
      <dgm:spPr/>
      <dgm:t>
        <a:bodyPr/>
        <a:lstStyle/>
        <a:p>
          <a:endParaRPr lang="pl-PL"/>
        </a:p>
      </dgm:t>
    </dgm:pt>
    <dgm:pt modelId="{F194EC94-DDEA-4F0E-AEB3-7FC155EFCE08}">
      <dgm:prSet custT="1"/>
      <dgm:spPr/>
      <dgm:t>
        <a:bodyPr/>
        <a:lstStyle/>
        <a:p>
          <a:r>
            <a:rPr lang="pl-PL" sz="2000" dirty="0" smtClean="0"/>
            <a:t>Badanie uwalniania przy użyciu komór Franza </a:t>
          </a:r>
          <a:endParaRPr lang="pl-PL" sz="2000" dirty="0"/>
        </a:p>
      </dgm:t>
    </dgm:pt>
    <dgm:pt modelId="{0E1B5FDE-A296-42EB-9E95-41D8F04E5227}" type="parTrans" cxnId="{C0B5E5D3-2EF1-4055-BD0C-28370D036E0A}">
      <dgm:prSet/>
      <dgm:spPr/>
      <dgm:t>
        <a:bodyPr/>
        <a:lstStyle/>
        <a:p>
          <a:endParaRPr lang="pl-PL"/>
        </a:p>
      </dgm:t>
    </dgm:pt>
    <dgm:pt modelId="{253451EA-2E25-4B66-8E28-04F7AFE837DF}" type="sibTrans" cxnId="{C0B5E5D3-2EF1-4055-BD0C-28370D036E0A}">
      <dgm:prSet/>
      <dgm:spPr/>
      <dgm:t>
        <a:bodyPr/>
        <a:lstStyle/>
        <a:p>
          <a:endParaRPr lang="pl-PL"/>
        </a:p>
      </dgm:t>
    </dgm:pt>
    <dgm:pt modelId="{518B4CC1-3687-468E-8A0D-E8B323DE31CE}" type="pres">
      <dgm:prSet presAssocID="{B5806B52-0B74-4914-992A-5F3F4C4F10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514C674-E004-40C9-B558-F667C8423E2F}" type="pres">
      <dgm:prSet presAssocID="{B5806B52-0B74-4914-992A-5F3F4C4F10C8}" presName="tSp" presStyleCnt="0"/>
      <dgm:spPr/>
    </dgm:pt>
    <dgm:pt modelId="{4AF06C89-4226-48B3-9789-A2D39ED57F13}" type="pres">
      <dgm:prSet presAssocID="{B5806B52-0B74-4914-992A-5F3F4C4F10C8}" presName="bSp" presStyleCnt="0"/>
      <dgm:spPr/>
    </dgm:pt>
    <dgm:pt modelId="{EDB04F80-4999-4087-A3D3-7814DB1611B7}" type="pres">
      <dgm:prSet presAssocID="{B5806B52-0B74-4914-992A-5F3F4C4F10C8}" presName="process" presStyleCnt="0"/>
      <dgm:spPr/>
    </dgm:pt>
    <dgm:pt modelId="{27215F52-3591-477A-BEB6-E6AD7F98AE21}" type="pres">
      <dgm:prSet presAssocID="{19888531-D140-465B-A188-4F31E2CC22BB}" presName="composite1" presStyleCnt="0"/>
      <dgm:spPr/>
    </dgm:pt>
    <dgm:pt modelId="{C052B2CF-DE29-4D0E-9AAC-EEFB53C6B43F}" type="pres">
      <dgm:prSet presAssocID="{19888531-D140-465B-A188-4F31E2CC22BB}" presName="dummyNode1" presStyleLbl="node1" presStyleIdx="0" presStyleCnt="3"/>
      <dgm:spPr/>
    </dgm:pt>
    <dgm:pt modelId="{F92E1235-2331-40E5-8FA6-AC65D8985B8E}" type="pres">
      <dgm:prSet presAssocID="{19888531-D140-465B-A188-4F31E2CC22BB}" presName="childNode1" presStyleLbl="bgAcc1" presStyleIdx="0" presStyleCnt="3" custScaleX="114351" custScaleY="939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18A1131-4761-4820-9B5D-A49FEDF76561}" type="pres">
      <dgm:prSet presAssocID="{19888531-D140-465B-A188-4F31E2CC22B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E60BE4A-81CC-495B-A2EF-A0A2A91CD070}" type="pres">
      <dgm:prSet presAssocID="{19888531-D140-465B-A188-4F31E2CC22BB}" presName="parentNode1" presStyleLbl="node1" presStyleIdx="0" presStyleCnt="3" custScaleX="104274" custScaleY="14502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7D7306-F8A9-46E2-A8A1-05F4FE7A9F75}" type="pres">
      <dgm:prSet presAssocID="{19888531-D140-465B-A188-4F31E2CC22BB}" presName="connSite1" presStyleCnt="0"/>
      <dgm:spPr/>
    </dgm:pt>
    <dgm:pt modelId="{12C94D4B-8E15-4BF5-9C9F-41897C94689E}" type="pres">
      <dgm:prSet presAssocID="{346CD28E-BA07-49F9-9EF2-2BE4B503F337}" presName="Name9" presStyleLbl="sibTrans2D1" presStyleIdx="0" presStyleCnt="2"/>
      <dgm:spPr/>
      <dgm:t>
        <a:bodyPr/>
        <a:lstStyle/>
        <a:p>
          <a:endParaRPr lang="pl-PL"/>
        </a:p>
      </dgm:t>
    </dgm:pt>
    <dgm:pt modelId="{AD0F60C3-7E88-4F88-9F2F-FD125BCFF12C}" type="pres">
      <dgm:prSet presAssocID="{4C320AD9-6BB6-4259-A542-BEB8753E28F7}" presName="composite2" presStyleCnt="0"/>
      <dgm:spPr/>
    </dgm:pt>
    <dgm:pt modelId="{D552AB70-2729-4195-A7DA-217BEA0DBCC6}" type="pres">
      <dgm:prSet presAssocID="{4C320AD9-6BB6-4259-A542-BEB8753E28F7}" presName="dummyNode2" presStyleLbl="node1" presStyleIdx="0" presStyleCnt="3"/>
      <dgm:spPr/>
    </dgm:pt>
    <dgm:pt modelId="{84A00173-9850-440C-8E93-C9E669598A3A}" type="pres">
      <dgm:prSet presAssocID="{4C320AD9-6BB6-4259-A542-BEB8753E28F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8872715-A132-46C0-A22C-DCE4BD3A643C}" type="pres">
      <dgm:prSet presAssocID="{4C320AD9-6BB6-4259-A542-BEB8753E28F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B423F3-6C5E-496C-AF01-FA2D220DD361}" type="pres">
      <dgm:prSet presAssocID="{4C320AD9-6BB6-4259-A542-BEB8753E28F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251C19-F5C5-4B4F-A285-C86CD32F398C}" type="pres">
      <dgm:prSet presAssocID="{4C320AD9-6BB6-4259-A542-BEB8753E28F7}" presName="connSite2" presStyleCnt="0"/>
      <dgm:spPr/>
    </dgm:pt>
    <dgm:pt modelId="{DD882792-536F-419C-A5DF-EC7A2B2AE240}" type="pres">
      <dgm:prSet presAssocID="{0E6F83E5-11DA-4572-BE34-B7DA50334B7E}" presName="Name18" presStyleLbl="sibTrans2D1" presStyleIdx="1" presStyleCnt="2"/>
      <dgm:spPr/>
      <dgm:t>
        <a:bodyPr/>
        <a:lstStyle/>
        <a:p>
          <a:endParaRPr lang="pl-PL"/>
        </a:p>
      </dgm:t>
    </dgm:pt>
    <dgm:pt modelId="{93522799-D499-4793-BA2D-3925961A510C}" type="pres">
      <dgm:prSet presAssocID="{714184F9-02D4-4B07-BA2F-730B2E782943}" presName="composite1" presStyleCnt="0"/>
      <dgm:spPr/>
    </dgm:pt>
    <dgm:pt modelId="{4424856C-BB89-4F4B-B8D2-FBB91D1EB12A}" type="pres">
      <dgm:prSet presAssocID="{714184F9-02D4-4B07-BA2F-730B2E782943}" presName="dummyNode1" presStyleLbl="node1" presStyleIdx="1" presStyleCnt="3"/>
      <dgm:spPr/>
    </dgm:pt>
    <dgm:pt modelId="{66483116-4961-4EDB-9E4C-9CA9118E2828}" type="pres">
      <dgm:prSet presAssocID="{714184F9-02D4-4B07-BA2F-730B2E782943}" presName="childNode1" presStyleLbl="bgAcc1" presStyleIdx="2" presStyleCnt="3">
        <dgm:presLayoutVars>
          <dgm:bulletEnabled val="1"/>
        </dgm:presLayoutVars>
      </dgm:prSet>
      <dgm:spPr/>
    </dgm:pt>
    <dgm:pt modelId="{55ABDC50-E55B-4F14-8EE2-E086F88C256F}" type="pres">
      <dgm:prSet presAssocID="{714184F9-02D4-4B07-BA2F-730B2E782943}" presName="childNode1tx" presStyleLbl="bgAcc1" presStyleIdx="2" presStyleCnt="3">
        <dgm:presLayoutVars>
          <dgm:bulletEnabled val="1"/>
        </dgm:presLayoutVars>
      </dgm:prSet>
      <dgm:spPr/>
    </dgm:pt>
    <dgm:pt modelId="{FA755F4A-06EE-4DEF-8198-890A5077EEC1}" type="pres">
      <dgm:prSet presAssocID="{714184F9-02D4-4B07-BA2F-730B2E782943}" presName="parentNode1" presStyleLbl="node1" presStyleIdx="2" presStyleCnt="3" custScaleX="118121" custScaleY="264960" custLinFactY="-4517" custLinFactNeighborX="-15892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3E3173-4A7F-4554-BC97-AEE2304FBDF5}" type="pres">
      <dgm:prSet presAssocID="{714184F9-02D4-4B07-BA2F-730B2E782943}" presName="connSite1" presStyleCnt="0"/>
      <dgm:spPr/>
    </dgm:pt>
  </dgm:ptLst>
  <dgm:cxnLst>
    <dgm:cxn modelId="{2AE5BF8F-5460-4B51-94E0-0FDFC6E7FB5F}" srcId="{B5806B52-0B74-4914-992A-5F3F4C4F10C8}" destId="{4C320AD9-6BB6-4259-A542-BEB8753E28F7}" srcOrd="1" destOrd="0" parTransId="{36AB3BA9-681F-409B-9651-633A2371D213}" sibTransId="{0E6F83E5-11DA-4572-BE34-B7DA50334B7E}"/>
    <dgm:cxn modelId="{DDC6B5ED-08C4-4C65-95F3-62DD4EE9ABF0}" type="presOf" srcId="{0E6F83E5-11DA-4572-BE34-B7DA50334B7E}" destId="{DD882792-536F-419C-A5DF-EC7A2B2AE240}" srcOrd="0" destOrd="0" presId="urn:microsoft.com/office/officeart/2005/8/layout/hProcess4"/>
    <dgm:cxn modelId="{57E5A280-C7D0-4720-963D-342E43DD8877}" srcId="{B5806B52-0B74-4914-992A-5F3F4C4F10C8}" destId="{714184F9-02D4-4B07-BA2F-730B2E782943}" srcOrd="2" destOrd="0" parTransId="{1805E30D-EC42-4B33-9D98-A799EFD1D5E0}" sibTransId="{0C4E0F6A-85F8-4DA4-A683-6973D78DB965}"/>
    <dgm:cxn modelId="{16B002C4-91C5-4BA9-AD26-3520FFB6C86A}" srcId="{B5806B52-0B74-4914-992A-5F3F4C4F10C8}" destId="{19888531-D140-465B-A188-4F31E2CC22BB}" srcOrd="0" destOrd="0" parTransId="{81837BF2-5EC7-416A-A904-4B9C24D40683}" sibTransId="{346CD28E-BA07-49F9-9EF2-2BE4B503F337}"/>
    <dgm:cxn modelId="{AE37B3B7-5369-4A4C-87B7-59F35D85375A}" type="presOf" srcId="{41A82607-FBF6-4B11-A889-81F140FBF134}" destId="{84A00173-9850-440C-8E93-C9E669598A3A}" srcOrd="0" destOrd="1" presId="urn:microsoft.com/office/officeart/2005/8/layout/hProcess4"/>
    <dgm:cxn modelId="{6C557346-897D-43A7-9823-C6FA2208B65B}" type="presOf" srcId="{F194EC94-DDEA-4F0E-AEB3-7FC155EFCE08}" destId="{F92E1235-2331-40E5-8FA6-AC65D8985B8E}" srcOrd="0" destOrd="0" presId="urn:microsoft.com/office/officeart/2005/8/layout/hProcess4"/>
    <dgm:cxn modelId="{D4533397-F392-4EFB-A280-2571E9CA5435}" type="presOf" srcId="{4C320AD9-6BB6-4259-A542-BEB8753E28F7}" destId="{EBB423F3-6C5E-496C-AF01-FA2D220DD361}" srcOrd="0" destOrd="0" presId="urn:microsoft.com/office/officeart/2005/8/layout/hProcess4"/>
    <dgm:cxn modelId="{4F17AD08-4AEA-461D-A77A-83260B7FC28F}" type="presOf" srcId="{19888531-D140-465B-A188-4F31E2CC22BB}" destId="{EE60BE4A-81CC-495B-A2EF-A0A2A91CD070}" srcOrd="0" destOrd="0" presId="urn:microsoft.com/office/officeart/2005/8/layout/hProcess4"/>
    <dgm:cxn modelId="{70BD5FB8-88B9-4FE8-9EEC-3A09AA138461}" type="presOf" srcId="{F194EC94-DDEA-4F0E-AEB3-7FC155EFCE08}" destId="{218A1131-4761-4820-9B5D-A49FEDF76561}" srcOrd="1" destOrd="0" presId="urn:microsoft.com/office/officeart/2005/8/layout/hProcess4"/>
    <dgm:cxn modelId="{C0B5E5D3-2EF1-4055-BD0C-28370D036E0A}" srcId="{19888531-D140-465B-A188-4F31E2CC22BB}" destId="{F194EC94-DDEA-4F0E-AEB3-7FC155EFCE08}" srcOrd="0" destOrd="0" parTransId="{0E1B5FDE-A296-42EB-9E95-41D8F04E5227}" sibTransId="{253451EA-2E25-4B66-8E28-04F7AFE837DF}"/>
    <dgm:cxn modelId="{4185888F-A625-43FA-8C64-0E4BE17F93A8}" type="presOf" srcId="{714184F9-02D4-4B07-BA2F-730B2E782943}" destId="{FA755F4A-06EE-4DEF-8198-890A5077EEC1}" srcOrd="0" destOrd="0" presId="urn:microsoft.com/office/officeart/2005/8/layout/hProcess4"/>
    <dgm:cxn modelId="{5F2C0456-8D9D-4290-8747-6FEAF2EB6A34}" type="presOf" srcId="{5046DDE8-06D9-487D-A970-4528DDD76609}" destId="{84A00173-9850-440C-8E93-C9E669598A3A}" srcOrd="0" destOrd="0" presId="urn:microsoft.com/office/officeart/2005/8/layout/hProcess4"/>
    <dgm:cxn modelId="{0BF9ABAD-91E2-423D-BBFE-47C35579108E}" srcId="{4C320AD9-6BB6-4259-A542-BEB8753E28F7}" destId="{41A82607-FBF6-4B11-A889-81F140FBF134}" srcOrd="1" destOrd="0" parTransId="{2EFF804B-0573-48C0-A194-F61FC1D76751}" sibTransId="{64F68309-B2A8-4A72-8504-5FBE9529DF07}"/>
    <dgm:cxn modelId="{54B4A3F7-ABE8-419F-933A-F10528689C41}" type="presOf" srcId="{346CD28E-BA07-49F9-9EF2-2BE4B503F337}" destId="{12C94D4B-8E15-4BF5-9C9F-41897C94689E}" srcOrd="0" destOrd="0" presId="urn:microsoft.com/office/officeart/2005/8/layout/hProcess4"/>
    <dgm:cxn modelId="{E4C6867C-9B7E-4154-9D27-8EC845568C24}" type="presOf" srcId="{B5806B52-0B74-4914-992A-5F3F4C4F10C8}" destId="{518B4CC1-3687-468E-8A0D-E8B323DE31CE}" srcOrd="0" destOrd="0" presId="urn:microsoft.com/office/officeart/2005/8/layout/hProcess4"/>
    <dgm:cxn modelId="{61C08F95-D17E-4188-B22F-F744EC8520E0}" type="presOf" srcId="{5046DDE8-06D9-487D-A970-4528DDD76609}" destId="{68872715-A132-46C0-A22C-DCE4BD3A643C}" srcOrd="1" destOrd="0" presId="urn:microsoft.com/office/officeart/2005/8/layout/hProcess4"/>
    <dgm:cxn modelId="{E71762BF-C084-4DD9-A5EF-3D180755DE06}" type="presOf" srcId="{41A82607-FBF6-4B11-A889-81F140FBF134}" destId="{68872715-A132-46C0-A22C-DCE4BD3A643C}" srcOrd="1" destOrd="1" presId="urn:microsoft.com/office/officeart/2005/8/layout/hProcess4"/>
    <dgm:cxn modelId="{8087AB28-078A-4730-9BBF-6C1AF9DA5223}" srcId="{4C320AD9-6BB6-4259-A542-BEB8753E28F7}" destId="{5046DDE8-06D9-487D-A970-4528DDD76609}" srcOrd="0" destOrd="0" parTransId="{0FEEB7F9-2831-406A-8B1B-CA7318CE8E40}" sibTransId="{FFB4F33E-5AD3-4FA6-8FF2-A53EB734FD18}"/>
    <dgm:cxn modelId="{3ACF61EA-C81D-47FB-9F8D-FF9D76FC20EF}" type="presParOf" srcId="{518B4CC1-3687-468E-8A0D-E8B323DE31CE}" destId="{A514C674-E004-40C9-B558-F667C8423E2F}" srcOrd="0" destOrd="0" presId="urn:microsoft.com/office/officeart/2005/8/layout/hProcess4"/>
    <dgm:cxn modelId="{F4A27B6F-E56E-400D-B5B5-696655F25A26}" type="presParOf" srcId="{518B4CC1-3687-468E-8A0D-E8B323DE31CE}" destId="{4AF06C89-4226-48B3-9789-A2D39ED57F13}" srcOrd="1" destOrd="0" presId="urn:microsoft.com/office/officeart/2005/8/layout/hProcess4"/>
    <dgm:cxn modelId="{2108ED48-8D9F-43E0-9D4C-48198AEA9989}" type="presParOf" srcId="{518B4CC1-3687-468E-8A0D-E8B323DE31CE}" destId="{EDB04F80-4999-4087-A3D3-7814DB1611B7}" srcOrd="2" destOrd="0" presId="urn:microsoft.com/office/officeart/2005/8/layout/hProcess4"/>
    <dgm:cxn modelId="{8346E625-FBA1-4874-9A44-20A95F3B2C31}" type="presParOf" srcId="{EDB04F80-4999-4087-A3D3-7814DB1611B7}" destId="{27215F52-3591-477A-BEB6-E6AD7F98AE21}" srcOrd="0" destOrd="0" presId="urn:microsoft.com/office/officeart/2005/8/layout/hProcess4"/>
    <dgm:cxn modelId="{F147D7FC-85E4-42F5-9F96-24ED956E6C86}" type="presParOf" srcId="{27215F52-3591-477A-BEB6-E6AD7F98AE21}" destId="{C052B2CF-DE29-4D0E-9AAC-EEFB53C6B43F}" srcOrd="0" destOrd="0" presId="urn:microsoft.com/office/officeart/2005/8/layout/hProcess4"/>
    <dgm:cxn modelId="{E71DB410-5313-400D-8D74-2DE2970601F4}" type="presParOf" srcId="{27215F52-3591-477A-BEB6-E6AD7F98AE21}" destId="{F92E1235-2331-40E5-8FA6-AC65D8985B8E}" srcOrd="1" destOrd="0" presId="urn:microsoft.com/office/officeart/2005/8/layout/hProcess4"/>
    <dgm:cxn modelId="{1738122D-B5AA-4378-8313-4484D60D3BEE}" type="presParOf" srcId="{27215F52-3591-477A-BEB6-E6AD7F98AE21}" destId="{218A1131-4761-4820-9B5D-A49FEDF76561}" srcOrd="2" destOrd="0" presId="urn:microsoft.com/office/officeart/2005/8/layout/hProcess4"/>
    <dgm:cxn modelId="{3DB497EF-99C5-4DD3-B548-D4403D7C5EE3}" type="presParOf" srcId="{27215F52-3591-477A-BEB6-E6AD7F98AE21}" destId="{EE60BE4A-81CC-495B-A2EF-A0A2A91CD070}" srcOrd="3" destOrd="0" presId="urn:microsoft.com/office/officeart/2005/8/layout/hProcess4"/>
    <dgm:cxn modelId="{07EC33F2-FD11-416F-BD15-CD2165135192}" type="presParOf" srcId="{27215F52-3591-477A-BEB6-E6AD7F98AE21}" destId="{337D7306-F8A9-46E2-A8A1-05F4FE7A9F75}" srcOrd="4" destOrd="0" presId="urn:microsoft.com/office/officeart/2005/8/layout/hProcess4"/>
    <dgm:cxn modelId="{4C35E0B4-A108-4551-9DFD-F67D2CB29809}" type="presParOf" srcId="{EDB04F80-4999-4087-A3D3-7814DB1611B7}" destId="{12C94D4B-8E15-4BF5-9C9F-41897C94689E}" srcOrd="1" destOrd="0" presId="urn:microsoft.com/office/officeart/2005/8/layout/hProcess4"/>
    <dgm:cxn modelId="{C2403194-37E1-4BFC-910F-C0D3434D757D}" type="presParOf" srcId="{EDB04F80-4999-4087-A3D3-7814DB1611B7}" destId="{AD0F60C3-7E88-4F88-9F2F-FD125BCFF12C}" srcOrd="2" destOrd="0" presId="urn:microsoft.com/office/officeart/2005/8/layout/hProcess4"/>
    <dgm:cxn modelId="{4569B2BC-B568-4729-A5E6-EEFED6C401BE}" type="presParOf" srcId="{AD0F60C3-7E88-4F88-9F2F-FD125BCFF12C}" destId="{D552AB70-2729-4195-A7DA-217BEA0DBCC6}" srcOrd="0" destOrd="0" presId="urn:microsoft.com/office/officeart/2005/8/layout/hProcess4"/>
    <dgm:cxn modelId="{554A3B29-17B3-4C09-8DD1-C12A4A947474}" type="presParOf" srcId="{AD0F60C3-7E88-4F88-9F2F-FD125BCFF12C}" destId="{84A00173-9850-440C-8E93-C9E669598A3A}" srcOrd="1" destOrd="0" presId="urn:microsoft.com/office/officeart/2005/8/layout/hProcess4"/>
    <dgm:cxn modelId="{F8E0F554-3CC4-493F-A97E-9288C65F0F2F}" type="presParOf" srcId="{AD0F60C3-7E88-4F88-9F2F-FD125BCFF12C}" destId="{68872715-A132-46C0-A22C-DCE4BD3A643C}" srcOrd="2" destOrd="0" presId="urn:microsoft.com/office/officeart/2005/8/layout/hProcess4"/>
    <dgm:cxn modelId="{087C1BCB-5E6F-444D-BE52-93709F726784}" type="presParOf" srcId="{AD0F60C3-7E88-4F88-9F2F-FD125BCFF12C}" destId="{EBB423F3-6C5E-496C-AF01-FA2D220DD361}" srcOrd="3" destOrd="0" presId="urn:microsoft.com/office/officeart/2005/8/layout/hProcess4"/>
    <dgm:cxn modelId="{C16A9745-4F76-4AAB-8214-EDA0361B8C54}" type="presParOf" srcId="{AD0F60C3-7E88-4F88-9F2F-FD125BCFF12C}" destId="{D2251C19-F5C5-4B4F-A285-C86CD32F398C}" srcOrd="4" destOrd="0" presId="urn:microsoft.com/office/officeart/2005/8/layout/hProcess4"/>
    <dgm:cxn modelId="{51C4C72D-94D7-4A63-823B-A2672A015EE4}" type="presParOf" srcId="{EDB04F80-4999-4087-A3D3-7814DB1611B7}" destId="{DD882792-536F-419C-A5DF-EC7A2B2AE240}" srcOrd="3" destOrd="0" presId="urn:microsoft.com/office/officeart/2005/8/layout/hProcess4"/>
    <dgm:cxn modelId="{4C044F8E-2114-4ED7-89C9-067A48E6069E}" type="presParOf" srcId="{EDB04F80-4999-4087-A3D3-7814DB1611B7}" destId="{93522799-D499-4793-BA2D-3925961A510C}" srcOrd="4" destOrd="0" presId="urn:microsoft.com/office/officeart/2005/8/layout/hProcess4"/>
    <dgm:cxn modelId="{5A8C1A53-2726-4943-9B75-ED99195C2FF9}" type="presParOf" srcId="{93522799-D499-4793-BA2D-3925961A510C}" destId="{4424856C-BB89-4F4B-B8D2-FBB91D1EB12A}" srcOrd="0" destOrd="0" presId="urn:microsoft.com/office/officeart/2005/8/layout/hProcess4"/>
    <dgm:cxn modelId="{1F02EF0C-B87E-48DA-B080-673F665A23D2}" type="presParOf" srcId="{93522799-D499-4793-BA2D-3925961A510C}" destId="{66483116-4961-4EDB-9E4C-9CA9118E2828}" srcOrd="1" destOrd="0" presId="urn:microsoft.com/office/officeart/2005/8/layout/hProcess4"/>
    <dgm:cxn modelId="{8B36617C-B754-4D3B-A455-06FE3CA937E2}" type="presParOf" srcId="{93522799-D499-4793-BA2D-3925961A510C}" destId="{55ABDC50-E55B-4F14-8EE2-E086F88C256F}" srcOrd="2" destOrd="0" presId="urn:microsoft.com/office/officeart/2005/8/layout/hProcess4"/>
    <dgm:cxn modelId="{A71C5D9E-64D9-4770-9F3F-B8B3B064DC61}" type="presParOf" srcId="{93522799-D499-4793-BA2D-3925961A510C}" destId="{FA755F4A-06EE-4DEF-8198-890A5077EEC1}" srcOrd="3" destOrd="0" presId="urn:microsoft.com/office/officeart/2005/8/layout/hProcess4"/>
    <dgm:cxn modelId="{2A6BCB06-610B-49D1-8A09-82E73E5F1FCF}" type="presParOf" srcId="{93522799-D499-4793-BA2D-3925961A510C}" destId="{A03E3173-4A7F-4554-BC97-AEE2304FBDF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FF4A8-7DAC-49A9-9034-47F61E25F48B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BC0D37F7-6466-4624-B894-B44C043E2EEC}">
      <dgm:prSet phldrT="[Tekst]"/>
      <dgm:spPr/>
      <dgm:t>
        <a:bodyPr/>
        <a:lstStyle/>
        <a:p>
          <a:r>
            <a:rPr lang="pl-PL" dirty="0" smtClean="0"/>
            <a:t>CMA1 </a:t>
          </a:r>
          <a:br>
            <a:rPr lang="pl-PL" dirty="0" smtClean="0"/>
          </a:br>
          <a:r>
            <a:rPr lang="pl-PL" dirty="0" smtClean="0"/>
            <a:t>rozmiar API</a:t>
          </a:r>
          <a:endParaRPr lang="pl-PL" dirty="0"/>
        </a:p>
      </dgm:t>
    </dgm:pt>
    <dgm:pt modelId="{EF039030-FF8E-474E-9EAE-7EB4539AEDC0}" type="parTrans" cxnId="{4B0554CF-9EEA-4902-9894-CFDDD10F9454}">
      <dgm:prSet/>
      <dgm:spPr/>
      <dgm:t>
        <a:bodyPr/>
        <a:lstStyle/>
        <a:p>
          <a:endParaRPr lang="pl-PL"/>
        </a:p>
      </dgm:t>
    </dgm:pt>
    <dgm:pt modelId="{A1BAF997-2615-41E2-AC0F-932ACA52338D}" type="sibTrans" cxnId="{4B0554CF-9EEA-4902-9894-CFDDD10F9454}">
      <dgm:prSet/>
      <dgm:spPr/>
      <dgm:t>
        <a:bodyPr/>
        <a:lstStyle/>
        <a:p>
          <a:endParaRPr lang="pl-PL"/>
        </a:p>
      </dgm:t>
    </dgm:pt>
    <dgm:pt modelId="{984A0240-9A6F-4E37-8BF2-7AC2D3FE36F7}">
      <dgm:prSet phldrT="[Tekst]"/>
      <dgm:spPr/>
      <dgm:t>
        <a:bodyPr/>
        <a:lstStyle/>
        <a:p>
          <a:r>
            <a:rPr lang="pl-PL" dirty="0" smtClean="0"/>
            <a:t>CMA2</a:t>
          </a:r>
          <a:br>
            <a:rPr lang="pl-PL" dirty="0" smtClean="0"/>
          </a:br>
          <a:r>
            <a:rPr lang="pl-PL" dirty="0" smtClean="0"/>
            <a:t>właściwości reologiczne żelu </a:t>
          </a:r>
          <a:endParaRPr lang="pl-PL" dirty="0"/>
        </a:p>
      </dgm:t>
    </dgm:pt>
    <dgm:pt modelId="{3A64D57E-388D-4E82-A32E-9ADFB79557CF}" type="parTrans" cxnId="{DFD8880B-705C-4CF3-A0D4-1CD4253E8F54}">
      <dgm:prSet/>
      <dgm:spPr/>
      <dgm:t>
        <a:bodyPr/>
        <a:lstStyle/>
        <a:p>
          <a:endParaRPr lang="pl-PL"/>
        </a:p>
      </dgm:t>
    </dgm:pt>
    <dgm:pt modelId="{63616634-84B3-4D40-AEFC-66F5FCD50650}" type="sibTrans" cxnId="{DFD8880B-705C-4CF3-A0D4-1CD4253E8F54}">
      <dgm:prSet/>
      <dgm:spPr/>
      <dgm:t>
        <a:bodyPr/>
        <a:lstStyle/>
        <a:p>
          <a:endParaRPr lang="pl-PL"/>
        </a:p>
      </dgm:t>
    </dgm:pt>
    <dgm:pt modelId="{4AB8CF8F-5965-487B-8A8A-326F6C3E965E}">
      <dgm:prSet phldrT="[Tekst]"/>
      <dgm:spPr/>
      <dgm:t>
        <a:bodyPr/>
        <a:lstStyle/>
        <a:p>
          <a:r>
            <a:rPr lang="pl-PL" dirty="0" smtClean="0"/>
            <a:t>Zwiększenie szybkości mieszania może wpływać na zmianę wielkości API</a:t>
          </a:r>
          <a:endParaRPr lang="pl-PL" dirty="0"/>
        </a:p>
      </dgm:t>
    </dgm:pt>
    <dgm:pt modelId="{95DBE63D-B5CC-4C95-AD1F-2A8A2C4A34DC}" type="parTrans" cxnId="{F5B4602E-CC73-4EC8-A9C7-644F9FF6F08C}">
      <dgm:prSet/>
      <dgm:spPr/>
      <dgm:t>
        <a:bodyPr/>
        <a:lstStyle/>
        <a:p>
          <a:endParaRPr lang="pl-PL"/>
        </a:p>
      </dgm:t>
    </dgm:pt>
    <dgm:pt modelId="{943F6D20-589F-4BF0-997D-CEDBFB6C8CB5}" type="sibTrans" cxnId="{F5B4602E-CC73-4EC8-A9C7-644F9FF6F08C}">
      <dgm:prSet/>
      <dgm:spPr/>
      <dgm:t>
        <a:bodyPr/>
        <a:lstStyle/>
        <a:p>
          <a:endParaRPr lang="pl-PL"/>
        </a:p>
      </dgm:t>
    </dgm:pt>
    <dgm:pt modelId="{A7C9F791-BE09-48F7-A95E-3466B4DABCF0}">
      <dgm:prSet phldrT="[Tekst]"/>
      <dgm:spPr/>
      <dgm:t>
        <a:bodyPr/>
        <a:lstStyle/>
        <a:p>
          <a:r>
            <a:rPr lang="pl-PL" dirty="0" smtClean="0"/>
            <a:t>Przy większych obrotach mieszadła może dojść do zmniejszenia lepkości żelu </a:t>
          </a:r>
          <a:endParaRPr lang="pl-PL" dirty="0"/>
        </a:p>
      </dgm:t>
    </dgm:pt>
    <dgm:pt modelId="{D589C14E-2AF1-4FFA-95A2-7A5A5BE59CDC}" type="parTrans" cxnId="{AB623130-5262-463E-9945-5D571FCC5030}">
      <dgm:prSet/>
      <dgm:spPr/>
      <dgm:t>
        <a:bodyPr/>
        <a:lstStyle/>
        <a:p>
          <a:endParaRPr lang="pl-PL"/>
        </a:p>
      </dgm:t>
    </dgm:pt>
    <dgm:pt modelId="{289AB15E-9B87-4D5C-8822-B95914B21794}" type="sibTrans" cxnId="{AB623130-5262-463E-9945-5D571FCC5030}">
      <dgm:prSet/>
      <dgm:spPr/>
      <dgm:t>
        <a:bodyPr/>
        <a:lstStyle/>
        <a:p>
          <a:endParaRPr lang="pl-PL"/>
        </a:p>
      </dgm:t>
    </dgm:pt>
    <dgm:pt modelId="{5358A051-9496-4AE1-91C4-5BD50CDAB79A}">
      <dgm:prSet phldrT="[Tekst]"/>
      <dgm:spPr/>
      <dgm:t>
        <a:bodyPr/>
        <a:lstStyle/>
        <a:p>
          <a:r>
            <a:rPr lang="pl-PL" dirty="0" smtClean="0"/>
            <a:t>Uwalnianie w komorze Franza dla 10  żeli może być różne  ze względu na  różnice wielkości API  oraz właściwości reologiczne </a:t>
          </a:r>
          <a:endParaRPr lang="pl-PL" dirty="0"/>
        </a:p>
      </dgm:t>
    </dgm:pt>
    <dgm:pt modelId="{AD058CB7-F775-4B71-BDF4-89F5D786D7A3}" type="parTrans" cxnId="{BBE10A42-8D6E-41EA-835D-EA9E8B01F0AE}">
      <dgm:prSet/>
      <dgm:spPr/>
      <dgm:t>
        <a:bodyPr/>
        <a:lstStyle/>
        <a:p>
          <a:endParaRPr lang="pl-PL"/>
        </a:p>
      </dgm:t>
    </dgm:pt>
    <dgm:pt modelId="{EC6B62FB-162E-42BA-9A60-7E8681CD24DE}" type="sibTrans" cxnId="{BBE10A42-8D6E-41EA-835D-EA9E8B01F0AE}">
      <dgm:prSet/>
      <dgm:spPr/>
      <dgm:t>
        <a:bodyPr/>
        <a:lstStyle/>
        <a:p>
          <a:endParaRPr lang="pl-PL"/>
        </a:p>
      </dgm:t>
    </dgm:pt>
    <dgm:pt modelId="{2CC34D9E-3D6E-4CEE-A51A-9E00406AF525}" type="pres">
      <dgm:prSet presAssocID="{52DFF4A8-7DAC-49A9-9034-47F61E25F4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06CC52-4661-45D7-9B06-51FCC6B8C850}" type="pres">
      <dgm:prSet presAssocID="{BC0D37F7-6466-4624-B894-B44C043E2E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5A11A93-DA3D-4D38-BBA7-E2562067E117}" type="pres">
      <dgm:prSet presAssocID="{A1BAF997-2615-41E2-AC0F-932ACA52338D}" presName="sibTrans" presStyleCnt="0"/>
      <dgm:spPr/>
    </dgm:pt>
    <dgm:pt modelId="{05A3E9DB-DBC2-4002-82FF-BBF4047E51DB}" type="pres">
      <dgm:prSet presAssocID="{984A0240-9A6F-4E37-8BF2-7AC2D3FE36F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2BA2D5-DBF8-4E30-9A49-13F4D170D670}" type="pres">
      <dgm:prSet presAssocID="{63616634-84B3-4D40-AEFC-66F5FCD50650}" presName="sibTrans" presStyleCnt="0"/>
      <dgm:spPr/>
    </dgm:pt>
    <dgm:pt modelId="{D5A99A45-BB9A-4ACA-9DC0-847490DFD177}" type="pres">
      <dgm:prSet presAssocID="{4AB8CF8F-5965-487B-8A8A-326F6C3E96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C75929-D679-4A97-8ED2-0CACAEFE93ED}" type="pres">
      <dgm:prSet presAssocID="{943F6D20-589F-4BF0-997D-CEDBFB6C8CB5}" presName="sibTrans" presStyleCnt="0"/>
      <dgm:spPr/>
    </dgm:pt>
    <dgm:pt modelId="{6A004543-4A54-479E-970B-CFDFC7EEAD24}" type="pres">
      <dgm:prSet presAssocID="{A7C9F791-BE09-48F7-A95E-3466B4DABCF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D633CC2-6D22-425E-90AD-45DB846368C2}" type="pres">
      <dgm:prSet presAssocID="{289AB15E-9B87-4D5C-8822-B95914B21794}" presName="sibTrans" presStyleCnt="0"/>
      <dgm:spPr/>
    </dgm:pt>
    <dgm:pt modelId="{1116746F-5096-49C7-800B-86ECD1AF8567}" type="pres">
      <dgm:prSet presAssocID="{5358A051-9496-4AE1-91C4-5BD50CDAB79A}" presName="node" presStyleLbl="node1" presStyleIdx="4" presStyleCnt="5" custLinFactNeighborX="638" custLinFactNeighborY="3298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9C7DC00-7BA9-4EE0-BE90-EB1F22B23C28}" type="presOf" srcId="{52DFF4A8-7DAC-49A9-9034-47F61E25F48B}" destId="{2CC34D9E-3D6E-4CEE-A51A-9E00406AF525}" srcOrd="0" destOrd="0" presId="urn:microsoft.com/office/officeart/2005/8/layout/default"/>
    <dgm:cxn modelId="{803DB50C-78FA-48D4-BBA6-C81214717173}" type="presOf" srcId="{BC0D37F7-6466-4624-B894-B44C043E2EEC}" destId="{2006CC52-4661-45D7-9B06-51FCC6B8C850}" srcOrd="0" destOrd="0" presId="urn:microsoft.com/office/officeart/2005/8/layout/default"/>
    <dgm:cxn modelId="{31003587-A418-413E-9C50-E5595928B466}" type="presOf" srcId="{4AB8CF8F-5965-487B-8A8A-326F6C3E965E}" destId="{D5A99A45-BB9A-4ACA-9DC0-847490DFD177}" srcOrd="0" destOrd="0" presId="urn:microsoft.com/office/officeart/2005/8/layout/default"/>
    <dgm:cxn modelId="{52DB5397-6F5D-4937-9C7C-CD3B97E77A02}" type="presOf" srcId="{984A0240-9A6F-4E37-8BF2-7AC2D3FE36F7}" destId="{05A3E9DB-DBC2-4002-82FF-BBF4047E51DB}" srcOrd="0" destOrd="0" presId="urn:microsoft.com/office/officeart/2005/8/layout/default"/>
    <dgm:cxn modelId="{DFD8880B-705C-4CF3-A0D4-1CD4253E8F54}" srcId="{52DFF4A8-7DAC-49A9-9034-47F61E25F48B}" destId="{984A0240-9A6F-4E37-8BF2-7AC2D3FE36F7}" srcOrd="1" destOrd="0" parTransId="{3A64D57E-388D-4E82-A32E-9ADFB79557CF}" sibTransId="{63616634-84B3-4D40-AEFC-66F5FCD50650}"/>
    <dgm:cxn modelId="{AB623130-5262-463E-9945-5D571FCC5030}" srcId="{52DFF4A8-7DAC-49A9-9034-47F61E25F48B}" destId="{A7C9F791-BE09-48F7-A95E-3466B4DABCF0}" srcOrd="3" destOrd="0" parTransId="{D589C14E-2AF1-4FFA-95A2-7A5A5BE59CDC}" sibTransId="{289AB15E-9B87-4D5C-8822-B95914B21794}"/>
    <dgm:cxn modelId="{F5B4602E-CC73-4EC8-A9C7-644F9FF6F08C}" srcId="{52DFF4A8-7DAC-49A9-9034-47F61E25F48B}" destId="{4AB8CF8F-5965-487B-8A8A-326F6C3E965E}" srcOrd="2" destOrd="0" parTransId="{95DBE63D-B5CC-4C95-AD1F-2A8A2C4A34DC}" sibTransId="{943F6D20-589F-4BF0-997D-CEDBFB6C8CB5}"/>
    <dgm:cxn modelId="{BBE10A42-8D6E-41EA-835D-EA9E8B01F0AE}" srcId="{52DFF4A8-7DAC-49A9-9034-47F61E25F48B}" destId="{5358A051-9496-4AE1-91C4-5BD50CDAB79A}" srcOrd="4" destOrd="0" parTransId="{AD058CB7-F775-4B71-BDF4-89F5D786D7A3}" sibTransId="{EC6B62FB-162E-42BA-9A60-7E8681CD24DE}"/>
    <dgm:cxn modelId="{8BF60162-4AAD-4046-AF83-D87E902A3CDF}" type="presOf" srcId="{A7C9F791-BE09-48F7-A95E-3466B4DABCF0}" destId="{6A004543-4A54-479E-970B-CFDFC7EEAD24}" srcOrd="0" destOrd="0" presId="urn:microsoft.com/office/officeart/2005/8/layout/default"/>
    <dgm:cxn modelId="{A82233DF-C653-47CF-BF61-3B8507BEE93C}" type="presOf" srcId="{5358A051-9496-4AE1-91C4-5BD50CDAB79A}" destId="{1116746F-5096-49C7-800B-86ECD1AF8567}" srcOrd="0" destOrd="0" presId="urn:microsoft.com/office/officeart/2005/8/layout/default"/>
    <dgm:cxn modelId="{4B0554CF-9EEA-4902-9894-CFDDD10F9454}" srcId="{52DFF4A8-7DAC-49A9-9034-47F61E25F48B}" destId="{BC0D37F7-6466-4624-B894-B44C043E2EEC}" srcOrd="0" destOrd="0" parTransId="{EF039030-FF8E-474E-9EAE-7EB4539AEDC0}" sibTransId="{A1BAF997-2615-41E2-AC0F-932ACA52338D}"/>
    <dgm:cxn modelId="{190434CE-BA8C-480C-AFFB-820C6C4E9A3B}" type="presParOf" srcId="{2CC34D9E-3D6E-4CEE-A51A-9E00406AF525}" destId="{2006CC52-4661-45D7-9B06-51FCC6B8C850}" srcOrd="0" destOrd="0" presId="urn:microsoft.com/office/officeart/2005/8/layout/default"/>
    <dgm:cxn modelId="{B1477235-C3C5-4E46-B87C-1300BF4068A6}" type="presParOf" srcId="{2CC34D9E-3D6E-4CEE-A51A-9E00406AF525}" destId="{B5A11A93-DA3D-4D38-BBA7-E2562067E117}" srcOrd="1" destOrd="0" presId="urn:microsoft.com/office/officeart/2005/8/layout/default"/>
    <dgm:cxn modelId="{2FA55BEB-4D6B-4C95-AA6B-A775478612D6}" type="presParOf" srcId="{2CC34D9E-3D6E-4CEE-A51A-9E00406AF525}" destId="{05A3E9DB-DBC2-4002-82FF-BBF4047E51DB}" srcOrd="2" destOrd="0" presId="urn:microsoft.com/office/officeart/2005/8/layout/default"/>
    <dgm:cxn modelId="{9CF086D2-26D1-4DF9-A9E0-326675B0BF4D}" type="presParOf" srcId="{2CC34D9E-3D6E-4CEE-A51A-9E00406AF525}" destId="{082BA2D5-DBF8-4E30-9A49-13F4D170D670}" srcOrd="3" destOrd="0" presId="urn:microsoft.com/office/officeart/2005/8/layout/default"/>
    <dgm:cxn modelId="{D9CDAF8C-819D-42F0-AFF3-1F43FCEE1255}" type="presParOf" srcId="{2CC34D9E-3D6E-4CEE-A51A-9E00406AF525}" destId="{D5A99A45-BB9A-4ACA-9DC0-847490DFD177}" srcOrd="4" destOrd="0" presId="urn:microsoft.com/office/officeart/2005/8/layout/default"/>
    <dgm:cxn modelId="{90516C46-E211-492B-920F-A5CDC7D6112B}" type="presParOf" srcId="{2CC34D9E-3D6E-4CEE-A51A-9E00406AF525}" destId="{11C75929-D679-4A97-8ED2-0CACAEFE93ED}" srcOrd="5" destOrd="0" presId="urn:microsoft.com/office/officeart/2005/8/layout/default"/>
    <dgm:cxn modelId="{C8CB0A98-7A47-4C45-B72D-A5773ADDA6DF}" type="presParOf" srcId="{2CC34D9E-3D6E-4CEE-A51A-9E00406AF525}" destId="{6A004543-4A54-479E-970B-CFDFC7EEAD24}" srcOrd="6" destOrd="0" presId="urn:microsoft.com/office/officeart/2005/8/layout/default"/>
    <dgm:cxn modelId="{FB0712C4-7F59-4877-BF26-A02E44A7CCA8}" type="presParOf" srcId="{2CC34D9E-3D6E-4CEE-A51A-9E00406AF525}" destId="{7D633CC2-6D22-425E-90AD-45DB846368C2}" srcOrd="7" destOrd="0" presId="urn:microsoft.com/office/officeart/2005/8/layout/default"/>
    <dgm:cxn modelId="{2A675E17-E854-4F2A-A69C-29BD4BA301D9}" type="presParOf" srcId="{2CC34D9E-3D6E-4CEE-A51A-9E00406AF525}" destId="{1116746F-5096-49C7-800B-86ECD1AF856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2E1235-2331-40E5-8FA6-AC65D8985B8E}">
      <dsp:nvSpPr>
        <dsp:cNvPr id="0" name=""/>
        <dsp:cNvSpPr/>
      </dsp:nvSpPr>
      <dsp:spPr>
        <a:xfrm>
          <a:off x="411" y="1139486"/>
          <a:ext cx="2526779" cy="1712234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Badanie uwalniania przy użyciu komór Franza </a:t>
          </a:r>
          <a:endParaRPr lang="pl-PL" sz="2000" kern="1200" dirty="0"/>
        </a:p>
      </dsp:txBody>
      <dsp:txXfrm>
        <a:off x="411" y="1139486"/>
        <a:ext cx="2526779" cy="1345327"/>
      </dsp:txXfrm>
    </dsp:sp>
    <dsp:sp modelId="{12C94D4B-8E15-4BF5-9C9F-41897C94689E}">
      <dsp:nvSpPr>
        <dsp:cNvPr id="0" name=""/>
        <dsp:cNvSpPr/>
      </dsp:nvSpPr>
      <dsp:spPr>
        <a:xfrm>
          <a:off x="1367455" y="1598495"/>
          <a:ext cx="2508960" cy="2508960"/>
        </a:xfrm>
        <a:prstGeom prst="leftCircularArrow">
          <a:avLst>
            <a:gd name="adj1" fmla="val 3177"/>
            <a:gd name="adj2" fmla="val 391126"/>
            <a:gd name="adj3" fmla="val 2017810"/>
            <a:gd name="adj4" fmla="val 8875663"/>
            <a:gd name="adj5" fmla="val 3706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0BE4A-81CC-495B-A2EF-A0A2A91CD070}">
      <dsp:nvSpPr>
        <dsp:cNvPr id="0" name=""/>
        <dsp:cNvSpPr/>
      </dsp:nvSpPr>
      <dsp:spPr>
        <a:xfrm>
          <a:off x="608030" y="2340477"/>
          <a:ext cx="2048098" cy="113276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Najlepszy sposób oceny procesu wytwarzania</a:t>
          </a:r>
          <a:endParaRPr lang="pl-PL" sz="1600" kern="1200" dirty="0"/>
        </a:p>
      </dsp:txBody>
      <dsp:txXfrm>
        <a:off x="608030" y="2340477"/>
        <a:ext cx="2048098" cy="1132766"/>
      </dsp:txXfrm>
    </dsp:sp>
    <dsp:sp modelId="{84A00173-9850-440C-8E93-C9E669598A3A}">
      <dsp:nvSpPr>
        <dsp:cNvPr id="0" name=""/>
        <dsp:cNvSpPr/>
      </dsp:nvSpPr>
      <dsp:spPr>
        <a:xfrm>
          <a:off x="3035649" y="1172267"/>
          <a:ext cx="2209669" cy="182251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/>
            <a:t>ocenia sposób mieszania, szybkość mieszania, jakość zawieszania cząstek w żelu </a:t>
          </a:r>
          <a:endParaRPr lang="pl-P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400" kern="1200" dirty="0"/>
        </a:p>
      </dsp:txBody>
      <dsp:txXfrm>
        <a:off x="3035649" y="1562806"/>
        <a:ext cx="2209669" cy="1431976"/>
      </dsp:txXfrm>
    </dsp:sp>
    <dsp:sp modelId="{DD882792-536F-419C-A5DF-EC7A2B2AE240}">
      <dsp:nvSpPr>
        <dsp:cNvPr id="0" name=""/>
        <dsp:cNvSpPr/>
      </dsp:nvSpPr>
      <dsp:spPr>
        <a:xfrm>
          <a:off x="4333106" y="-128938"/>
          <a:ext cx="2767426" cy="2767426"/>
        </a:xfrm>
        <a:prstGeom prst="circularArrow">
          <a:avLst>
            <a:gd name="adj1" fmla="val 2880"/>
            <a:gd name="adj2" fmla="val 352130"/>
            <a:gd name="adj3" fmla="val 18979893"/>
            <a:gd name="adj4" fmla="val 12083044"/>
            <a:gd name="adj5" fmla="val 336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423F3-6C5E-496C-AF01-FA2D220DD361}">
      <dsp:nvSpPr>
        <dsp:cNvPr id="0" name=""/>
        <dsp:cNvSpPr/>
      </dsp:nvSpPr>
      <dsp:spPr>
        <a:xfrm>
          <a:off x="3526686" y="781729"/>
          <a:ext cx="1964150" cy="7810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Wyniki dla 6-10 żeli</a:t>
          </a:r>
          <a:endParaRPr lang="pl-PL" sz="1600" kern="1200" dirty="0"/>
        </a:p>
      </dsp:txBody>
      <dsp:txXfrm>
        <a:off x="3526686" y="781729"/>
        <a:ext cx="1964150" cy="781077"/>
      </dsp:txXfrm>
    </dsp:sp>
    <dsp:sp modelId="{66483116-4961-4EDB-9E4C-9CA9118E2828}">
      <dsp:nvSpPr>
        <dsp:cNvPr id="0" name=""/>
        <dsp:cNvSpPr/>
      </dsp:nvSpPr>
      <dsp:spPr>
        <a:xfrm>
          <a:off x="5870358" y="850151"/>
          <a:ext cx="2209669" cy="182251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55F4A-06EE-4DEF-8198-890A5077EEC1}">
      <dsp:nvSpPr>
        <dsp:cNvPr id="0" name=""/>
        <dsp:cNvSpPr/>
      </dsp:nvSpPr>
      <dsp:spPr>
        <a:xfrm>
          <a:off x="5871291" y="821535"/>
          <a:ext cx="2320074" cy="20695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Badanie uwalniana za pomocą komór Franza można traktować jako ocenę jakości formulacji </a:t>
          </a:r>
          <a:endParaRPr lang="pl-PL" sz="1600" kern="1200" dirty="0"/>
        </a:p>
      </dsp:txBody>
      <dsp:txXfrm>
        <a:off x="5871291" y="821535"/>
        <a:ext cx="2320074" cy="20695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06CC52-4661-45D7-9B06-51FCC6B8C850}">
      <dsp:nvSpPr>
        <dsp:cNvPr id="0" name=""/>
        <dsp:cNvSpPr/>
      </dsp:nvSpPr>
      <dsp:spPr>
        <a:xfrm>
          <a:off x="1265119" y="451"/>
          <a:ext cx="2788627" cy="1673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CMA1 </a:t>
          </a:r>
          <a:br>
            <a:rPr lang="pl-PL" sz="1800" kern="1200" dirty="0" smtClean="0"/>
          </a:br>
          <a:r>
            <a:rPr lang="pl-PL" sz="1800" kern="1200" dirty="0" smtClean="0"/>
            <a:t>rozmiar API</a:t>
          </a:r>
          <a:endParaRPr lang="pl-PL" sz="1800" kern="1200" dirty="0"/>
        </a:p>
      </dsp:txBody>
      <dsp:txXfrm>
        <a:off x="1265119" y="451"/>
        <a:ext cx="2788627" cy="1673176"/>
      </dsp:txXfrm>
    </dsp:sp>
    <dsp:sp modelId="{05A3E9DB-DBC2-4002-82FF-BBF4047E51DB}">
      <dsp:nvSpPr>
        <dsp:cNvPr id="0" name=""/>
        <dsp:cNvSpPr/>
      </dsp:nvSpPr>
      <dsp:spPr>
        <a:xfrm>
          <a:off x="4332609" y="451"/>
          <a:ext cx="2788627" cy="1673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CMA2</a:t>
          </a:r>
          <a:br>
            <a:rPr lang="pl-PL" sz="1800" kern="1200" dirty="0" smtClean="0"/>
          </a:br>
          <a:r>
            <a:rPr lang="pl-PL" sz="1800" kern="1200" dirty="0" smtClean="0"/>
            <a:t>właściwości reologiczne żelu </a:t>
          </a:r>
          <a:endParaRPr lang="pl-PL" sz="1800" kern="1200" dirty="0"/>
        </a:p>
      </dsp:txBody>
      <dsp:txXfrm>
        <a:off x="4332609" y="451"/>
        <a:ext cx="2788627" cy="1673176"/>
      </dsp:txXfrm>
    </dsp:sp>
    <dsp:sp modelId="{D5A99A45-BB9A-4ACA-9DC0-847490DFD177}">
      <dsp:nvSpPr>
        <dsp:cNvPr id="0" name=""/>
        <dsp:cNvSpPr/>
      </dsp:nvSpPr>
      <dsp:spPr>
        <a:xfrm>
          <a:off x="1265119" y="1952490"/>
          <a:ext cx="2788627" cy="1673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Zwiększenie szybkości mieszania może wpływać na zmianę wielkości API</a:t>
          </a:r>
          <a:endParaRPr lang="pl-PL" sz="1800" kern="1200" dirty="0"/>
        </a:p>
      </dsp:txBody>
      <dsp:txXfrm>
        <a:off x="1265119" y="1952490"/>
        <a:ext cx="2788627" cy="1673176"/>
      </dsp:txXfrm>
    </dsp:sp>
    <dsp:sp modelId="{6A004543-4A54-479E-970B-CFDFC7EEAD24}">
      <dsp:nvSpPr>
        <dsp:cNvPr id="0" name=""/>
        <dsp:cNvSpPr/>
      </dsp:nvSpPr>
      <dsp:spPr>
        <a:xfrm>
          <a:off x="4332609" y="1952490"/>
          <a:ext cx="2788627" cy="1673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Przy większych obrotach mieszadła może dojść do zmniejszenia lepkości żelu </a:t>
          </a:r>
          <a:endParaRPr lang="pl-PL" sz="1800" kern="1200" dirty="0"/>
        </a:p>
      </dsp:txBody>
      <dsp:txXfrm>
        <a:off x="4332609" y="1952490"/>
        <a:ext cx="2788627" cy="1673176"/>
      </dsp:txXfrm>
    </dsp:sp>
    <dsp:sp modelId="{1116746F-5096-49C7-800B-86ECD1AF8567}">
      <dsp:nvSpPr>
        <dsp:cNvPr id="0" name=""/>
        <dsp:cNvSpPr/>
      </dsp:nvSpPr>
      <dsp:spPr>
        <a:xfrm>
          <a:off x="2816655" y="3904981"/>
          <a:ext cx="2788627" cy="1673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Uwalnianie w komorze Franza dla 10  żeli może być różne  ze względu na  różnice wielkości API  oraz właściwości reologiczne </a:t>
          </a:r>
          <a:endParaRPr lang="pl-PL" sz="1800" kern="1200" dirty="0"/>
        </a:p>
      </dsp:txBody>
      <dsp:txXfrm>
        <a:off x="2816655" y="3904981"/>
        <a:ext cx="2788627" cy="1673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6DD6F-FA3B-4416-8E12-87AE6E68E6E3}" type="datetimeFigureOut">
              <a:rPr lang="pl-PL"/>
              <a:pPr/>
              <a:t>2016-11-21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16964-1CA8-47CD-A7E1-586402128C7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63493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16964-1CA8-47CD-A7E1-586402128C72}" type="slidenum">
              <a:rPr lang="pl-PL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653707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16964-1CA8-47CD-A7E1-586402128C72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KRYTYCZNE</a:t>
            </a:r>
            <a:r>
              <a:rPr lang="pl-PL" baseline="0" dirty="0" smtClean="0"/>
              <a:t> CECHY WPŁYWAJĄCE NA JAKOŚĆ </a:t>
            </a:r>
          </a:p>
          <a:p>
            <a:r>
              <a:rPr lang="pl-PL" baseline="0" dirty="0" err="1" smtClean="0"/>
              <a:t>Ścisle</a:t>
            </a:r>
            <a:r>
              <a:rPr lang="pl-PL" baseline="0" dirty="0" smtClean="0"/>
              <a:t> powiązane z wyznaczeniem przestrzeni projektowych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16964-1CA8-47CD-A7E1-586402128C72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Impact of Quality by Design on </a:t>
            </a:r>
            <a:br>
              <a:rPr lang="en-US" sz="4000" dirty="0" smtClean="0"/>
            </a:br>
            <a:r>
              <a:rPr lang="en-US" sz="4000" dirty="0" smtClean="0"/>
              <a:t>Topical Product </a:t>
            </a:r>
            <a:r>
              <a:rPr lang="en-US" sz="4000" dirty="0" err="1" smtClean="0"/>
              <a:t>Excipient</a:t>
            </a:r>
            <a:r>
              <a:rPr lang="en-US" sz="4000" dirty="0" smtClean="0"/>
              <a:t> Suppliers</a:t>
            </a:r>
            <a:br>
              <a:rPr lang="en-US" sz="4000" dirty="0" smtClean="0"/>
            </a:br>
            <a:endParaRPr lang="pl-PL" sz="3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Magdalena Chojnowska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0200" y="-138235"/>
            <a:ext cx="3185160" cy="2063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914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5551714" y="4741817"/>
            <a:ext cx="57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l-PL" dirty="0" smtClean="0"/>
          </a:p>
          <a:p>
            <a:pPr lvl="0"/>
            <a:endParaRPr lang="pl-PL" dirty="0" smtClean="0"/>
          </a:p>
          <a:p>
            <a:endParaRPr lang="pl-PL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0" y="0"/>
          <a:ext cx="12191999" cy="69337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95897"/>
                <a:gridCol w="9096102"/>
              </a:tblGrid>
              <a:tr h="826384">
                <a:tc>
                  <a:txBody>
                    <a:bodyPr/>
                    <a:lstStyle/>
                    <a:p>
                      <a:r>
                        <a:rPr lang="pl-PL" b="0" dirty="0" smtClean="0"/>
                        <a:t>Rozdział faz</a:t>
                      </a:r>
                      <a:endParaRPr lang="pl-PL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b="0" dirty="0" smtClean="0"/>
                        <a:t>Niebezpieczne w przypadku pojemników wielodawkowych w których nie widać produktu, możliwość poboru zbyt dużej lub zbyt małej dawki </a:t>
                      </a:r>
                    </a:p>
                    <a:p>
                      <a:r>
                        <a:rPr lang="pl-PL" sz="1200" b="0" dirty="0" smtClean="0"/>
                        <a:t>Niebezpieczne gdy lek rozpuszcza się w fazie rozproszonej której jest mało w stosunku do całości np. hydrofobowy lek rozpuszczony w fazie olejowej która stanowi 15% całości</a:t>
                      </a:r>
                    </a:p>
                  </a:txBody>
                  <a:tcPr/>
                </a:tc>
              </a:tr>
              <a:tr h="826384">
                <a:tc>
                  <a:txBody>
                    <a:bodyPr/>
                    <a:lstStyle/>
                    <a:p>
                      <a:r>
                        <a:rPr lang="pl-PL" dirty="0" smtClean="0"/>
                        <a:t>Właściwości reologiczne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Proces wytwarzania może mieć ogromne znaczenie na właściwości reologiczne i zmianę mikrostruktury preparatów półstałych,</a:t>
                      </a:r>
                    </a:p>
                    <a:p>
                      <a:r>
                        <a:rPr lang="pl-PL" sz="1200" dirty="0" smtClean="0"/>
                        <a:t>Wielkość i charakter cząstek API </a:t>
                      </a:r>
                    </a:p>
                    <a:p>
                      <a:r>
                        <a:rPr lang="pl-PL" sz="1200" dirty="0" smtClean="0"/>
                        <a:t>Zmiana lepkości i opadanie cząstek na dno opakowania </a:t>
                      </a:r>
                    </a:p>
                  </a:txBody>
                  <a:tcPr/>
                </a:tc>
              </a:tr>
              <a:tr h="826384">
                <a:tc>
                  <a:txBody>
                    <a:bodyPr/>
                    <a:lstStyle/>
                    <a:p>
                      <a:r>
                        <a:rPr lang="pl-PL" dirty="0" smtClean="0"/>
                        <a:t>Wtrącenie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Ważne w przypadku substancji rozpuszczonych w podłożu które muszą być rozpuszczone przez cały okres trwałości ponieważ przy wytrąceniu zmieniłaby się biodostępność </a:t>
                      </a:r>
                    </a:p>
                    <a:p>
                      <a:r>
                        <a:rPr lang="pl-PL" sz="1200" dirty="0" smtClean="0"/>
                        <a:t>Rzadko kiedy preparaty o stężeniu zbliżającym się do nasycenia są wypuszczane na rynek albo gdy rozpuszczalność drastycznie zmienna od temperatury</a:t>
                      </a:r>
                    </a:p>
                  </a:txBody>
                  <a:tcPr/>
                </a:tc>
              </a:tr>
              <a:tr h="795777">
                <a:tc>
                  <a:txBody>
                    <a:bodyPr/>
                    <a:lstStyle/>
                    <a:p>
                      <a:r>
                        <a:rPr lang="pl-PL" dirty="0" smtClean="0"/>
                        <a:t>Zmiana wielkości cząstek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Cząstki muszą mieć stały rozmiar przez okres przydatności w leku</a:t>
                      </a:r>
                    </a:p>
                    <a:p>
                      <a:r>
                        <a:rPr lang="pl-PL" sz="1200" dirty="0" smtClean="0"/>
                        <a:t>Niezbędny opis segregacji lub agregacji cząstek</a:t>
                      </a:r>
                    </a:p>
                    <a:p>
                      <a:r>
                        <a:rPr lang="pl-PL" sz="1200" dirty="0" smtClean="0"/>
                        <a:t>Dla cząstek poniżej 10 mikrometrów zmiana wielkości oznacza zmianę dostępności</a:t>
                      </a:r>
                    </a:p>
                    <a:p>
                      <a:endParaRPr lang="pl-PL" sz="1000" dirty="0"/>
                    </a:p>
                  </a:txBody>
                  <a:tcPr/>
                </a:tc>
              </a:tr>
              <a:tr h="918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Zanieczyszczenia mikrobiologiczne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Ważne aby API i </a:t>
                      </a:r>
                      <a:r>
                        <a:rPr lang="pl-PL" sz="1400" dirty="0" smtClean="0"/>
                        <a:t>substancje </a:t>
                      </a:r>
                      <a:r>
                        <a:rPr lang="pl-PL" sz="1400" dirty="0" smtClean="0"/>
                        <a:t>pomocnicze nie miały zmiennych poziomów zanieczyszczeń</a:t>
                      </a:r>
                    </a:p>
                  </a:txBody>
                  <a:tcPr/>
                </a:tc>
              </a:tr>
              <a:tr h="15915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Zmiana </a:t>
                      </a:r>
                      <a:r>
                        <a:rPr lang="pl-PL" dirty="0" err="1" smtClean="0"/>
                        <a:t>pH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Stałe przez okres przechowywania </a:t>
                      </a:r>
                    </a:p>
                    <a:p>
                      <a:r>
                        <a:rPr lang="pl-PL" sz="1200" dirty="0" smtClean="0"/>
                        <a:t>Ważne dla substancji rozpadających się aby odpowiednio zbuforować np. chlorek benzoilu rozpada się do kwasu benzoesowego </a:t>
                      </a:r>
                    </a:p>
                    <a:p>
                      <a:r>
                        <a:rPr lang="pl-PL" sz="1200" dirty="0" smtClean="0"/>
                        <a:t>Jeżeli substancja ma rozpuszczalność różną w </a:t>
                      </a:r>
                      <a:r>
                        <a:rPr lang="pl-PL" sz="1200" dirty="0" err="1" smtClean="0"/>
                        <a:t>pH</a:t>
                      </a:r>
                      <a:r>
                        <a:rPr lang="pl-PL" sz="1200" dirty="0" smtClean="0"/>
                        <a:t> to zmiana podczas przechowywania będzie wpływała na biodostępność</a:t>
                      </a:r>
                    </a:p>
                    <a:p>
                      <a:r>
                        <a:rPr lang="pl-PL" sz="1200" dirty="0" smtClean="0"/>
                        <a:t>Powinno wybierać się substancje pomocnicze które są stałe w </a:t>
                      </a:r>
                      <a:r>
                        <a:rPr lang="pl-PL" sz="1200" dirty="0" err="1" smtClean="0"/>
                        <a:t>pH</a:t>
                      </a:r>
                      <a:r>
                        <a:rPr lang="pl-PL" sz="1200" dirty="0" smtClean="0"/>
                        <a:t> i dobierać tak do API alby nie przenosiła ładunków</a:t>
                      </a:r>
                    </a:p>
                  </a:txBody>
                  <a:tcPr/>
                </a:tc>
              </a:tr>
              <a:tr h="11491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Zmiana jakości API i/lub substancji pomocniczych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Ważne aby substancje pomocnicze nie były zanieczyszczone nawet na niskim poziomie, może dość do reakcji z API i jej rozkładu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równoważność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94560"/>
            <a:ext cx="9860280" cy="402412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/>
              <a:t>Klasy podobieństwa produktów:</a:t>
            </a:r>
          </a:p>
          <a:p>
            <a:pPr algn="just"/>
            <a:r>
              <a:rPr lang="pl-PL" dirty="0" smtClean="0"/>
              <a:t>Q1- produkty mają taki sam skład jakościowy,</a:t>
            </a:r>
          </a:p>
          <a:p>
            <a:pPr algn="just"/>
            <a:r>
              <a:rPr lang="pl-PL" dirty="0" smtClean="0"/>
              <a:t>Q2-taki sam skład jakościowy oraz ilościowy,</a:t>
            </a:r>
          </a:p>
          <a:p>
            <a:pPr algn="just"/>
            <a:r>
              <a:rPr lang="pl-PL" dirty="0" smtClean="0"/>
              <a:t>Q3-taki sam skład jakościowy, ilościowy i mikrostruktura produktów;</a:t>
            </a:r>
            <a:br>
              <a:rPr lang="pl-PL" dirty="0" smtClean="0"/>
            </a:br>
            <a:r>
              <a:rPr lang="pl-PL" dirty="0" smtClean="0"/>
              <a:t>porównanie właściwości fizykochemicznych produktów: </a:t>
            </a:r>
          </a:p>
          <a:p>
            <a:pPr lvl="1" algn="just">
              <a:buNone/>
            </a:pPr>
            <a:r>
              <a:rPr lang="pl-PL" dirty="0" err="1" smtClean="0"/>
              <a:t>Rozsmarowywalność</a:t>
            </a:r>
            <a:r>
              <a:rPr lang="pl-PL" dirty="0" smtClean="0"/>
              <a:t>,</a:t>
            </a:r>
          </a:p>
          <a:p>
            <a:pPr lvl="1" algn="just">
              <a:buNone/>
            </a:pPr>
            <a:r>
              <a:rPr lang="pl-PL" dirty="0" smtClean="0"/>
              <a:t>Wielkość cząstek,</a:t>
            </a:r>
          </a:p>
          <a:p>
            <a:pPr lvl="1" algn="just">
              <a:buNone/>
            </a:pPr>
            <a:r>
              <a:rPr lang="pl-PL" dirty="0" smtClean="0"/>
              <a:t>Lepkość,</a:t>
            </a:r>
          </a:p>
          <a:p>
            <a:pPr lvl="1" algn="just">
              <a:buNone/>
            </a:pPr>
            <a:r>
              <a:rPr lang="pl-PL" dirty="0" err="1" smtClean="0"/>
              <a:t>pH</a:t>
            </a:r>
            <a:r>
              <a:rPr lang="pl-PL" dirty="0" smtClean="0"/>
              <a:t>,</a:t>
            </a:r>
          </a:p>
          <a:p>
            <a:pPr lvl="1" algn="just">
              <a:buNone/>
            </a:pPr>
            <a:r>
              <a:rPr lang="pl-PL" dirty="0" smtClean="0"/>
              <a:t>Stężenie leku w jeden z </a:t>
            </a:r>
            <a:r>
              <a:rPr lang="pl-PL" dirty="0" smtClean="0"/>
              <a:t>faz. </a:t>
            </a:r>
            <a:endParaRPr lang="pl-PL" dirty="0" smtClean="0"/>
          </a:p>
          <a:p>
            <a:pPr algn="just">
              <a:buNone/>
            </a:pPr>
            <a:r>
              <a:rPr lang="pl-PL" dirty="0" smtClean="0"/>
              <a:t>Porównywalność określona na podstawie testów </a:t>
            </a:r>
            <a:r>
              <a:rPr lang="pl-PL" dirty="0" err="1" smtClean="0"/>
              <a:t>in</a:t>
            </a:r>
            <a:r>
              <a:rPr lang="pl-PL" dirty="0" smtClean="0"/>
              <a:t> vitro. </a:t>
            </a:r>
            <a:endParaRPr lang="pl-PL" dirty="0"/>
          </a:p>
        </p:txBody>
      </p:sp>
      <p:pic>
        <p:nvPicPr>
          <p:cNvPr id="4" name="Obraz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076" y="3899264"/>
            <a:ext cx="389792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486" y="1515292"/>
            <a:ext cx="10820400" cy="5133702"/>
          </a:xfrm>
        </p:spPr>
        <p:txBody>
          <a:bodyPr/>
          <a:lstStyle/>
          <a:p>
            <a:pPr algn="just"/>
            <a:r>
              <a:rPr lang="pl-PL" dirty="0" smtClean="0"/>
              <a:t>Problem z substancjami pomocniczymi które na rynku istnieją pod tą samą nazwą jednak różnią się właściwościami.</a:t>
            </a:r>
          </a:p>
          <a:p>
            <a:pPr algn="just"/>
            <a:r>
              <a:rPr lang="pl-PL" dirty="0" smtClean="0"/>
              <a:t>Różnica w czystości surowców np. kwas stearynowy używany w przemyśle spożywczym ma czystość ok. 50%, a ten używany jako substancja smarująca przy tabletkowaniu 98%.</a:t>
            </a:r>
          </a:p>
          <a:p>
            <a:pPr algn="just"/>
            <a:r>
              <a:rPr lang="pl-PL" dirty="0" smtClean="0"/>
              <a:t>Określenie czystości substancji pomocniczych pochodzących od różnych dostawców leży w kwestii osób odpowiedzialnych na produkcję. </a:t>
            </a:r>
          </a:p>
          <a:p>
            <a:pPr algn="just"/>
            <a:r>
              <a:rPr lang="pl-PL" dirty="0" smtClean="0"/>
              <a:t>Monografie w farmakopei są na tyle nieaktualne i niedokładne, że trzeba wykazać za pomocą własnych badań że substancje pomocnicze stosowane przez producenta </a:t>
            </a:r>
            <a:r>
              <a:rPr lang="pl-PL" dirty="0" err="1" smtClean="0"/>
              <a:t>generyku</a:t>
            </a:r>
            <a:r>
              <a:rPr lang="pl-PL" dirty="0" smtClean="0"/>
              <a:t> są takie same jak producenta leku oryginalnego.</a:t>
            </a:r>
          </a:p>
          <a:p>
            <a:pPr algn="just"/>
            <a:r>
              <a:rPr lang="pl-PL" dirty="0" smtClean="0"/>
              <a:t>Dla </a:t>
            </a:r>
            <a:r>
              <a:rPr lang="pl-PL" dirty="0" err="1" smtClean="0"/>
              <a:t>generyków</a:t>
            </a:r>
            <a:r>
              <a:rPr lang="pl-PL" dirty="0" smtClean="0"/>
              <a:t> </a:t>
            </a:r>
            <a:r>
              <a:rPr lang="pl-PL" dirty="0" smtClean="0"/>
              <a:t>trzeba wykazać Q3.</a:t>
            </a:r>
            <a:endParaRPr lang="pl-PL" dirty="0" smtClean="0"/>
          </a:p>
          <a:p>
            <a:pPr algn="just">
              <a:buNone/>
            </a:pPr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Dobór substancji odpowiedzialnych za strukturę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94560"/>
            <a:ext cx="9738360" cy="4024125"/>
          </a:xfrm>
        </p:spPr>
        <p:txBody>
          <a:bodyPr/>
          <a:lstStyle/>
          <a:p>
            <a:pPr algn="just"/>
            <a:r>
              <a:rPr lang="pl-PL" dirty="0" smtClean="0"/>
              <a:t>Najobszerniejsze testy przechodzą substancje pomocnicze odpowiadające za utrzymanie właściwej struktury, zapobiegające rozdziałowi faz,</a:t>
            </a:r>
          </a:p>
          <a:p>
            <a:pPr algn="just"/>
            <a:r>
              <a:rPr lang="pl-PL" dirty="0" smtClean="0"/>
              <a:t>Dla emulsji emulgatory dla żeli substancje strukturotwórcze,</a:t>
            </a:r>
          </a:p>
          <a:p>
            <a:pPr algn="just"/>
            <a:r>
              <a:rPr lang="pl-PL" dirty="0" smtClean="0"/>
              <a:t>Uzasadnione jest proszenie o próbki substancji pomocniczych do badań rozwojowych,</a:t>
            </a:r>
          </a:p>
          <a:p>
            <a:pPr algn="just"/>
            <a:r>
              <a:rPr lang="pl-PL" dirty="0" err="1" smtClean="0"/>
              <a:t>Carbopol</a:t>
            </a:r>
            <a:r>
              <a:rPr lang="pl-PL" dirty="0" smtClean="0"/>
              <a:t> 934, </a:t>
            </a:r>
            <a:r>
              <a:rPr lang="pl-PL" dirty="0" err="1" smtClean="0"/>
              <a:t>r-r</a:t>
            </a:r>
            <a:r>
              <a:rPr lang="pl-PL" dirty="0" smtClean="0"/>
              <a:t> 0.5 %; lepkość od  30 500 do 39 400 </a:t>
            </a:r>
            <a:r>
              <a:rPr lang="pl-PL" dirty="0" err="1" smtClean="0"/>
              <a:t>mPas</a:t>
            </a:r>
            <a:r>
              <a:rPr lang="pl-PL" dirty="0" smtClean="0"/>
              <a:t>,</a:t>
            </a:r>
          </a:p>
          <a:p>
            <a:pPr algn="just"/>
            <a:r>
              <a:rPr lang="pl-PL" dirty="0" smtClean="0"/>
              <a:t>Jest to polimer wrażliwy na ścinanie, niezbędne ustalenie odpowiedniej szybkości mieszania, właściwości reologiczne gotowego produktu będą zależne od procesu mieszania. </a:t>
            </a:r>
            <a:endParaRPr lang="pl-PL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321" y="2670075"/>
            <a:ext cx="2011679" cy="268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40" y="489545"/>
            <a:ext cx="7909560" cy="1781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Rozpuszczalność API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0560" y="2453640"/>
            <a:ext cx="10820400" cy="4024125"/>
          </a:xfrm>
        </p:spPr>
        <p:txBody>
          <a:bodyPr/>
          <a:lstStyle/>
          <a:p>
            <a:pPr algn="just"/>
            <a:r>
              <a:rPr lang="pl-PL" dirty="0" smtClean="0"/>
              <a:t>Obowiązkiem osoby odpowiedzialnej za rozwój jest wykazanie że stężenie API nie jest na granicy </a:t>
            </a:r>
            <a:r>
              <a:rPr lang="pl-PL" dirty="0" smtClean="0"/>
              <a:t>rozpuszczalności, </a:t>
            </a:r>
            <a:endParaRPr lang="pl-PL" dirty="0" smtClean="0"/>
          </a:p>
          <a:p>
            <a:pPr algn="just"/>
            <a:r>
              <a:rPr lang="pl-PL" dirty="0" smtClean="0"/>
              <a:t>Udowodnienie że podczas przechowywania nie dojdzie do utraty lotnych rozpuszczalników oraz że substancje pomocnicze nie są zanieczyszczone małymi ilościami jonów które mogą reagować z API w sposób rozpoczynający precypitację </a:t>
            </a:r>
            <a:r>
              <a:rPr lang="pl-PL" dirty="0" smtClean="0"/>
              <a:t>API,</a:t>
            </a:r>
            <a:endParaRPr lang="pl-PL" dirty="0" smtClean="0"/>
          </a:p>
          <a:p>
            <a:pPr algn="just"/>
            <a:r>
              <a:rPr lang="pl-PL" dirty="0" smtClean="0"/>
              <a:t>Obowiązkiem osoby dostarczającej substancje pomocnicze jest oznaczenie zanieczyszczeń śladowych, pozostałości rozpuszczalników oraz </a:t>
            </a:r>
            <a:r>
              <a:rPr lang="pl-PL" dirty="0" smtClean="0"/>
              <a:t>katalizatorów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Rozpuszczalność substancji pomocniczych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94560"/>
            <a:ext cx="10972800" cy="4024125"/>
          </a:xfrm>
        </p:spPr>
        <p:txBody>
          <a:bodyPr/>
          <a:lstStyle/>
          <a:p>
            <a:pPr algn="just"/>
            <a:r>
              <a:rPr lang="pl-PL" dirty="0" smtClean="0"/>
              <a:t>Przez wiele lat na opakowaniu substancji pomocnicznych było brak konkretnych danych co do rozpuszczalności np. „mieszać do rozpuszczenia”, </a:t>
            </a:r>
          </a:p>
          <a:p>
            <a:pPr algn="just"/>
            <a:r>
              <a:rPr lang="pl-PL" dirty="0" smtClean="0"/>
              <a:t>Wieloletnie doświadczenie firm produkujących leki pozwalało na zastosowanie pewnych zabiegów pomagających przy rozpuszczaniu tak aby skrócić czas potrzebny do rozpuszczenia,</a:t>
            </a:r>
          </a:p>
          <a:p>
            <a:pPr algn="just"/>
            <a:r>
              <a:rPr lang="pl-PL" dirty="0" smtClean="0"/>
              <a:t>Teraz można dowiedzieć się wielu informacji w karcie charakterystyki np. temperatura pozwalająca rozpuścić dany polimer,</a:t>
            </a:r>
          </a:p>
          <a:p>
            <a:pPr algn="just"/>
            <a:r>
              <a:rPr lang="pl-PL" dirty="0" smtClean="0"/>
              <a:t>Dostawca substancji pomocniczej powinien być zaznajomiony z </a:t>
            </a:r>
            <a:r>
              <a:rPr lang="pl-PL" dirty="0" err="1" smtClean="0"/>
              <a:t>QbD</a:t>
            </a:r>
            <a:r>
              <a:rPr lang="pl-PL" dirty="0" smtClean="0"/>
              <a:t> i umieszczać takie informacje jak CMA oraz CPP.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Zanieczyszczenia mikrobiologiczne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Przypadek skażenia mikrobiologicznego produktu gdy w substancji pomocniczej były zarodniki </a:t>
            </a:r>
            <a:r>
              <a:rPr lang="pl-PL" i="1" dirty="0" err="1" smtClean="0"/>
              <a:t>Bacillus</a:t>
            </a:r>
            <a:r>
              <a:rPr lang="pl-PL" dirty="0" smtClean="0"/>
              <a:t> </a:t>
            </a:r>
          </a:p>
          <a:p>
            <a:r>
              <a:rPr lang="pl-PL" dirty="0" smtClean="0"/>
              <a:t>Dostawca powinien określić zawartość zanieczyszczeń mikrobiologicznych i scharakteryzować te mikroorganizmy, </a:t>
            </a:r>
          </a:p>
          <a:p>
            <a:r>
              <a:rPr lang="pl-PL" dirty="0" smtClean="0"/>
              <a:t>Producent musi znać potencjalne źródła zanieczyszczenia swojego końcowego produktu.</a:t>
            </a:r>
          </a:p>
        </p:txBody>
      </p:sp>
      <p:pic>
        <p:nvPicPr>
          <p:cNvPr id="5" name="Obraz 4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286" y="4924697"/>
            <a:ext cx="4027714" cy="193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pobrane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354" y="4812116"/>
            <a:ext cx="4323805" cy="204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pobrane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832963"/>
            <a:ext cx="3827417" cy="202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Czystość substancji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Reaktywne zamieszczenia powinny byś scharakteryzowane w </a:t>
            </a:r>
            <a:r>
              <a:rPr lang="pl-PL" dirty="0" smtClean="0"/>
              <a:t>certyfikacie, </a:t>
            </a:r>
            <a:endParaRPr lang="pl-PL" dirty="0" smtClean="0"/>
          </a:p>
          <a:p>
            <a:r>
              <a:rPr lang="pl-PL" dirty="0" smtClean="0"/>
              <a:t>Dostawcy powinni operować czułym sprzętem i oznaczać zanieczyszczenia na bardzo niskich </a:t>
            </a:r>
            <a:r>
              <a:rPr lang="pl-PL" dirty="0" smtClean="0"/>
              <a:t>poziomach,</a:t>
            </a:r>
            <a:endParaRPr lang="pl-PL" dirty="0" smtClean="0"/>
          </a:p>
          <a:p>
            <a:r>
              <a:rPr lang="pl-PL" dirty="0" smtClean="0"/>
              <a:t>Podanie np. zanieczyszczenie poniżej 50 ppm jest niewystarczające, nie wiemy jakie są odchylenia, czy np.  Dla jednej próbki jest 0,3 ppm a dla drugiej 30 </a:t>
            </a:r>
            <a:r>
              <a:rPr lang="pl-PL" dirty="0" err="1" smtClean="0"/>
              <a:t>ppm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098" name="Picture 2" descr="Znalezione obrazy dla zapytania chromatogram AP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4610699"/>
            <a:ext cx="7040879" cy="2247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94560"/>
            <a:ext cx="7802880" cy="4024125"/>
          </a:xfrm>
        </p:spPr>
        <p:txBody>
          <a:bodyPr/>
          <a:lstStyle/>
          <a:p>
            <a:pPr algn="just"/>
            <a:r>
              <a:rPr lang="pl-PL" dirty="0" smtClean="0"/>
              <a:t>Dostawca substancji musi bardzo dobrze scharakteryzować Q1,</a:t>
            </a:r>
          </a:p>
          <a:p>
            <a:pPr algn="just"/>
            <a:r>
              <a:rPr lang="pl-PL" dirty="0" smtClean="0"/>
              <a:t>Powinien prowadzić badania w skali laboratoryjnej dla swojego produktu, </a:t>
            </a:r>
          </a:p>
          <a:p>
            <a:pPr algn="just"/>
            <a:r>
              <a:rPr lang="pl-PL" dirty="0" smtClean="0"/>
              <a:t>Określić krytyczne właściwości i zanieczyszczenia dla swojej substancji pomocniczej oraz zgłaszać je firmom korzystającym z substancji,</a:t>
            </a:r>
          </a:p>
          <a:p>
            <a:pPr algn="just"/>
            <a:r>
              <a:rPr lang="pl-PL" dirty="0" smtClean="0"/>
              <a:t>Dostawcy substancji pomocniczych muszą zrozumieć zasady </a:t>
            </a:r>
            <a:r>
              <a:rPr lang="pl-PL" dirty="0" err="1" smtClean="0"/>
              <a:t>QdD</a:t>
            </a:r>
            <a:r>
              <a:rPr lang="pl-PL" dirty="0" smtClean="0"/>
              <a:t> tak aby współtworzyć końcowy produkt z godnie z tymi zasadami. </a:t>
            </a:r>
          </a:p>
          <a:p>
            <a:pPr algn="just">
              <a:buNone/>
            </a:pPr>
            <a:endParaRPr lang="pl-PL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07" y="2227850"/>
            <a:ext cx="2892609" cy="2984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2806533"/>
            <a:ext cx="8610600" cy="1293028"/>
          </a:xfrm>
        </p:spPr>
        <p:txBody>
          <a:bodyPr/>
          <a:lstStyle/>
          <a:p>
            <a:pPr algn="ctr"/>
            <a:r>
              <a:rPr lang="pl-PL" dirty="0" smtClean="0"/>
              <a:t>Dziękuję za uwagę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983" y="1717973"/>
            <a:ext cx="3670663" cy="423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b="3247"/>
          <a:stretch>
            <a:fillRect/>
          </a:stretch>
        </p:blipFill>
        <p:spPr bwMode="auto">
          <a:xfrm>
            <a:off x="6413865" y="1701023"/>
            <a:ext cx="3762102" cy="429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4284617" y="548639"/>
            <a:ext cx="8534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Prezentacja przygotowana na podstawie artykułów:</a:t>
            </a:r>
            <a:br>
              <a:rPr lang="pl-PL" dirty="0" smtClean="0"/>
            </a:br>
            <a:r>
              <a:rPr lang="en-US" dirty="0" smtClean="0"/>
              <a:t> </a:t>
            </a:r>
            <a:r>
              <a:rPr lang="pl-PL" dirty="0" smtClean="0"/>
              <a:t>„</a:t>
            </a:r>
            <a:r>
              <a:rPr lang="en-US" dirty="0" smtClean="0"/>
              <a:t>Impact of Quality by Design on </a:t>
            </a:r>
            <a:r>
              <a:rPr lang="pl-PL" dirty="0" smtClean="0"/>
              <a:t> </a:t>
            </a:r>
            <a:r>
              <a:rPr lang="en-US" dirty="0" smtClean="0"/>
              <a:t>Topical Product </a:t>
            </a:r>
            <a:r>
              <a:rPr lang="en-US" dirty="0" err="1" smtClean="0"/>
              <a:t>Excipient</a:t>
            </a:r>
            <a:r>
              <a:rPr lang="en-US" dirty="0" smtClean="0"/>
              <a:t> Suppliers</a:t>
            </a:r>
            <a:r>
              <a:rPr lang="pl-PL" dirty="0" smtClean="0"/>
              <a:t>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009_03_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9963" y="1776549"/>
            <a:ext cx="3342037" cy="330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err="1" smtClean="0"/>
              <a:t>Quality</a:t>
            </a:r>
            <a:r>
              <a:rPr lang="pl-PL" sz="3600" dirty="0" smtClean="0"/>
              <a:t> by design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9673" y="2155372"/>
            <a:ext cx="8157756" cy="320040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Naukowe i oparte na ocenie ryzyka podejście do rozwoju produktu, które rozwija się na początku </a:t>
            </a:r>
            <a:r>
              <a:rPr lang="pl-PL" dirty="0" smtClean="0"/>
              <a:t>koncepcji, dopuszcza zmienność podczas wytwarzania leku,</a:t>
            </a:r>
            <a:endParaRPr lang="pl-PL" dirty="0" smtClean="0"/>
          </a:p>
          <a:p>
            <a:r>
              <a:rPr lang="pl-PL" dirty="0" smtClean="0"/>
              <a:t>Ocenia substancje aktywne, pomocnicze oraz sam proces produkcji powiązując z prawdopodobieństwem wystąpienia krytycznych parametrów wpływających na jakość produktu </a:t>
            </a:r>
            <a:r>
              <a:rPr lang="pl-PL" dirty="0" smtClean="0"/>
              <a:t>farmaceutycznego</a:t>
            </a:r>
          </a:p>
          <a:p>
            <a:pPr lvl="1"/>
            <a:r>
              <a:rPr lang="pl-PL" dirty="0" smtClean="0"/>
              <a:t>CQA- </a:t>
            </a:r>
            <a:r>
              <a:rPr lang="pl-PL" dirty="0" err="1" smtClean="0"/>
              <a:t>critical</a:t>
            </a:r>
            <a:r>
              <a:rPr lang="pl-PL" dirty="0" smtClean="0"/>
              <a:t>  </a:t>
            </a:r>
            <a:r>
              <a:rPr lang="pl-PL" dirty="0" err="1" smtClean="0"/>
              <a:t>quality</a:t>
            </a:r>
            <a:r>
              <a:rPr lang="pl-PL" dirty="0" smtClean="0"/>
              <a:t> </a:t>
            </a:r>
            <a:r>
              <a:rPr lang="pl-PL" dirty="0" err="1" smtClean="0"/>
              <a:t>attributes</a:t>
            </a:r>
            <a:endParaRPr lang="pl-PL" dirty="0" smtClean="0"/>
          </a:p>
          <a:p>
            <a:pPr lvl="1"/>
            <a:r>
              <a:rPr lang="pl-PL" dirty="0" err="1" smtClean="0"/>
              <a:t>CPP-critical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</a:t>
            </a:r>
            <a:r>
              <a:rPr lang="pl-PL" dirty="0" err="1" smtClean="0"/>
              <a:t>parameters</a:t>
            </a:r>
            <a:endParaRPr lang="pl-PL" dirty="0" smtClean="0"/>
          </a:p>
          <a:p>
            <a:pPr algn="just">
              <a:buNone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550259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Jakość nie może być oceniana przez badanie produktu, a powinna być </a:t>
            </a:r>
            <a:r>
              <a:rPr lang="pl-PL" sz="2400" b="1" dirty="0" smtClean="0"/>
              <a:t> „</a:t>
            </a:r>
            <a:r>
              <a:rPr lang="pl-PL" sz="2400" b="1" dirty="0" smtClean="0"/>
              <a:t>wbudowana w produkt” lub zagwarantowana przez projekt procesu 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9990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PT1016peer-open-art_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386" y="1442279"/>
            <a:ext cx="3714614" cy="27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29691" y="764373"/>
            <a:ext cx="9076509" cy="1293028"/>
          </a:xfrm>
        </p:spPr>
        <p:txBody>
          <a:bodyPr/>
          <a:lstStyle/>
          <a:p>
            <a:r>
              <a:rPr lang="pl-PL" dirty="0" err="1" smtClean="0"/>
              <a:t>QbD</a:t>
            </a:r>
            <a:r>
              <a:rPr lang="pl-PL" dirty="0" smtClean="0"/>
              <a:t> w preparatach półstałych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4766" y="1894114"/>
            <a:ext cx="7680961" cy="470262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Wytworzenie leku zgodnie z trendem </a:t>
            </a:r>
            <a:r>
              <a:rPr lang="pl-PL" dirty="0" err="1" smtClean="0"/>
              <a:t>QbD</a:t>
            </a:r>
            <a:r>
              <a:rPr lang="pl-PL" dirty="0" smtClean="0"/>
              <a:t>: </a:t>
            </a:r>
          </a:p>
          <a:p>
            <a:pPr algn="just"/>
            <a:r>
              <a:rPr lang="pl-PL" dirty="0" smtClean="0"/>
              <a:t>czasochłonne, </a:t>
            </a:r>
          </a:p>
          <a:p>
            <a:pPr algn="just"/>
            <a:r>
              <a:rPr lang="pl-PL" dirty="0" smtClean="0"/>
              <a:t>wymaga umiejętności zastosowania wiedzy, </a:t>
            </a:r>
          </a:p>
          <a:p>
            <a:pPr algn="just"/>
            <a:r>
              <a:rPr lang="pl-PL" dirty="0" smtClean="0"/>
              <a:t>dużego nakładu pracy,</a:t>
            </a:r>
          </a:p>
          <a:p>
            <a:pPr algn="just"/>
            <a:r>
              <a:rPr lang="pl-PL" dirty="0" smtClean="0"/>
              <a:t>wymaga innego podejścia do procesu produkcji, </a:t>
            </a:r>
          </a:p>
          <a:p>
            <a:pPr algn="just">
              <a:buNone/>
            </a:pPr>
            <a:r>
              <a:rPr lang="pl-PL" dirty="0" smtClean="0"/>
              <a:t>Zastosowanie przed 2013r. </a:t>
            </a:r>
            <a:r>
              <a:rPr lang="pl-PL" dirty="0" err="1" smtClean="0"/>
              <a:t>QbD</a:t>
            </a:r>
            <a:r>
              <a:rPr lang="pl-PL" dirty="0" smtClean="0"/>
              <a:t> dla postaci półstałej było skomplikowane ze względu na brak literatury, prowadzonych badań. Na razie opublikowano klika publikacji na ten temat. </a:t>
            </a:r>
          </a:p>
          <a:p>
            <a:pPr algn="just">
              <a:buNone/>
            </a:pPr>
            <a:r>
              <a:rPr lang="pl-PL" dirty="0" smtClean="0"/>
              <a:t>Wprowadzenie </a:t>
            </a:r>
            <a:r>
              <a:rPr lang="pl-PL" dirty="0" err="1" smtClean="0"/>
              <a:t>QbD</a:t>
            </a:r>
            <a:r>
              <a:rPr lang="pl-PL" dirty="0" smtClean="0"/>
              <a:t> nie tylko dla nowych produktów ale też dla tych które są na rynku od wielu lat.  </a:t>
            </a:r>
            <a:endParaRPr lang="pl-PL" dirty="0"/>
          </a:p>
        </p:txBody>
      </p:sp>
      <p:pic>
        <p:nvPicPr>
          <p:cNvPr id="6" name="Obraz 5" descr="openar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910" y="4387940"/>
            <a:ext cx="3705090" cy="247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5440" y="764373"/>
            <a:ext cx="9890760" cy="1293028"/>
          </a:xfrm>
        </p:spPr>
        <p:txBody>
          <a:bodyPr/>
          <a:lstStyle/>
          <a:p>
            <a:r>
              <a:rPr lang="pl-PL" dirty="0" smtClean="0"/>
              <a:t>ANALIZA RYZYKA i jakość produktu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627017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/>
              <a:t>Q</a:t>
            </a:r>
            <a:r>
              <a:rPr lang="en-US" b="1" dirty="0" err="1" smtClean="0"/>
              <a:t>uality</a:t>
            </a:r>
            <a:r>
              <a:rPr lang="en-US" b="1" dirty="0" smtClean="0"/>
              <a:t> target product profile (QTPP)</a:t>
            </a:r>
            <a:endParaRPr lang="pl-PL" b="1" dirty="0" smtClean="0"/>
          </a:p>
          <a:p>
            <a:pPr algn="ctr">
              <a:buNone/>
            </a:pP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31074" y="3435532"/>
            <a:ext cx="3265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Prospektywna ocena jakościowa produktu leczniczego zapewniająca jakość i bezpieczeństwo gotowego leku 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232366" y="4349933"/>
            <a:ext cx="3670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Uwzględnienie klinicznego zastosowania, drogi podania, dawki, parametrów farmakokinetycznych takich jak rozpuszczalność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399419" y="3801289"/>
            <a:ext cx="3500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Charakteryzuje parametry zapewniające jakość i gwarantuje ją</a:t>
            </a:r>
          </a:p>
          <a:p>
            <a:endParaRPr lang="pl-PL" dirty="0"/>
          </a:p>
        </p:txBody>
      </p:sp>
      <p:sp>
        <p:nvSpPr>
          <p:cNvPr id="7" name="Strzałka w dół 6"/>
          <p:cNvSpPr/>
          <p:nvPr/>
        </p:nvSpPr>
        <p:spPr>
          <a:xfrm>
            <a:off x="5758543" y="3082835"/>
            <a:ext cx="378823" cy="1149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dół 7"/>
          <p:cNvSpPr/>
          <p:nvPr/>
        </p:nvSpPr>
        <p:spPr>
          <a:xfrm rot="2700000">
            <a:off x="3548743" y="2660469"/>
            <a:ext cx="378823" cy="1149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dół 8"/>
          <p:cNvSpPr/>
          <p:nvPr/>
        </p:nvSpPr>
        <p:spPr>
          <a:xfrm rot="18900000">
            <a:off x="7807233" y="2634342"/>
            <a:ext cx="378823" cy="1149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58983" y="764373"/>
            <a:ext cx="9847217" cy="1293028"/>
          </a:xfrm>
        </p:spPr>
        <p:txBody>
          <a:bodyPr/>
          <a:lstStyle/>
          <a:p>
            <a:r>
              <a:rPr lang="pl-PL" dirty="0" err="1" smtClean="0"/>
              <a:t>critical</a:t>
            </a:r>
            <a:r>
              <a:rPr lang="pl-PL" dirty="0" smtClean="0"/>
              <a:t> </a:t>
            </a:r>
            <a:r>
              <a:rPr lang="pl-PL" dirty="0" err="1" smtClean="0"/>
              <a:t>quality</a:t>
            </a:r>
            <a:r>
              <a:rPr lang="pl-PL" dirty="0" smtClean="0"/>
              <a:t> </a:t>
            </a:r>
            <a:r>
              <a:rPr lang="pl-PL" dirty="0" err="1" smtClean="0"/>
              <a:t>attributes</a:t>
            </a:r>
            <a:r>
              <a:rPr lang="pl-PL" dirty="0" smtClean="0"/>
              <a:t> (CQA)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396343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 smtClean="0"/>
              <a:t>Cechy postaci leku o krytycznym znaczeniu dla jakości,</a:t>
            </a:r>
          </a:p>
          <a:p>
            <a:pPr algn="just"/>
            <a:r>
              <a:rPr lang="pl-PL" dirty="0" smtClean="0"/>
              <a:t>Fizyczne, chemiczne lub mikrobiologiczne właściwości substancji leczniczej, substancji pomocniczych, półproduktów oraz finalnej postaci </a:t>
            </a:r>
            <a:r>
              <a:rPr lang="pl-PL" dirty="0" smtClean="0"/>
              <a:t>leku,</a:t>
            </a:r>
            <a:endParaRPr lang="pl-PL" dirty="0" smtClean="0"/>
          </a:p>
          <a:p>
            <a:pPr algn="just"/>
            <a:r>
              <a:rPr lang="pl-PL" dirty="0" smtClean="0"/>
              <a:t>Możliwe jest powiązanie parametrów krytycznych dotyczących surowców i substancji pomocniczych z parametrami krytycznymi dotyczącymi jakości gotowego </a:t>
            </a:r>
            <a:r>
              <a:rPr lang="pl-PL" dirty="0" smtClean="0"/>
              <a:t>produktu, </a:t>
            </a:r>
            <a:endParaRPr lang="pl-PL" dirty="0" smtClean="0"/>
          </a:p>
          <a:p>
            <a:pPr algn="just"/>
            <a:r>
              <a:rPr lang="pl-PL" dirty="0" smtClean="0"/>
              <a:t>Osiągnięcie odpowiednich wartości CQA, a następnie ich utrzymanie jest nadrzędnym celem projektowania procesu,</a:t>
            </a:r>
          </a:p>
          <a:p>
            <a:pPr algn="just"/>
            <a:r>
              <a:rPr lang="pl-PL" dirty="0" smtClean="0"/>
              <a:t>Częściej dla substancji pomocniczych mówi się o CMA- </a:t>
            </a:r>
            <a:r>
              <a:rPr lang="pl-PL" dirty="0" err="1" smtClean="0"/>
              <a:t>Critical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r>
              <a:rPr lang="pl-PL" dirty="0" smtClean="0"/>
              <a:t> </a:t>
            </a:r>
            <a:r>
              <a:rPr lang="pl-PL" dirty="0" err="1" smtClean="0"/>
              <a:t>Attribute</a:t>
            </a:r>
            <a:endParaRPr lang="pl-PL" dirty="0" smtClean="0"/>
          </a:p>
        </p:txBody>
      </p:sp>
      <p:sp>
        <p:nvSpPr>
          <p:cNvPr id="5" name="Strzałka w prawo 4"/>
          <p:cNvSpPr/>
          <p:nvPr/>
        </p:nvSpPr>
        <p:spPr>
          <a:xfrm>
            <a:off x="4820194" y="5551715"/>
            <a:ext cx="1763485" cy="836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069770" y="5773783"/>
            <a:ext cx="1267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CMA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106194" y="5812972"/>
            <a:ext cx="175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CPP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854926" y="1005839"/>
          <a:ext cx="8503920" cy="4167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822269" y="923107"/>
          <a:ext cx="8386356" cy="557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 w dół 4"/>
          <p:cNvSpPr/>
          <p:nvPr/>
        </p:nvSpPr>
        <p:spPr>
          <a:xfrm>
            <a:off x="4271555" y="2416631"/>
            <a:ext cx="404948" cy="561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 w dół 5"/>
          <p:cNvSpPr/>
          <p:nvPr/>
        </p:nvSpPr>
        <p:spPr>
          <a:xfrm>
            <a:off x="7389225" y="2373086"/>
            <a:ext cx="404948" cy="561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/>
          <p:cNvGrpSpPr/>
          <p:nvPr/>
        </p:nvGrpSpPr>
        <p:grpSpPr>
          <a:xfrm>
            <a:off x="5475513" y="4330495"/>
            <a:ext cx="1145180" cy="561703"/>
            <a:chOff x="5445033" y="3431335"/>
            <a:chExt cx="1145180" cy="561703"/>
          </a:xfrm>
        </p:grpSpPr>
        <p:sp>
          <p:nvSpPr>
            <p:cNvPr id="7" name="Strzałka w dół 6"/>
            <p:cNvSpPr/>
            <p:nvPr/>
          </p:nvSpPr>
          <p:spPr>
            <a:xfrm rot="18900000">
              <a:off x="5445033" y="3431335"/>
              <a:ext cx="404948" cy="5617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Strzałka w dół 7"/>
            <p:cNvSpPr/>
            <p:nvPr/>
          </p:nvSpPr>
          <p:spPr>
            <a:xfrm rot="2700000">
              <a:off x="6106888" y="3431335"/>
              <a:ext cx="404948" cy="56170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Typowe </a:t>
            </a:r>
            <a:r>
              <a:rPr lang="pl-PL" dirty="0" err="1" smtClean="0"/>
              <a:t>CqA</a:t>
            </a:r>
            <a:r>
              <a:rPr lang="pl-PL" dirty="0" smtClean="0"/>
              <a:t> dla preparatów półstałych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5800" y="2442754"/>
            <a:ext cx="10820400" cy="3148149"/>
          </a:xfrm>
        </p:spPr>
        <p:txBody>
          <a:bodyPr>
            <a:normAutofit/>
          </a:bodyPr>
          <a:lstStyle/>
          <a:p>
            <a:r>
              <a:rPr lang="pl-PL" dirty="0" smtClean="0"/>
              <a:t>Rozdział </a:t>
            </a:r>
            <a:r>
              <a:rPr lang="pl-PL" dirty="0" smtClean="0"/>
              <a:t>faz, </a:t>
            </a:r>
            <a:endParaRPr lang="pl-PL" dirty="0" smtClean="0"/>
          </a:p>
          <a:p>
            <a:r>
              <a:rPr lang="pl-PL" dirty="0" smtClean="0"/>
              <a:t>Reologia, </a:t>
            </a:r>
          </a:p>
          <a:p>
            <a:r>
              <a:rPr lang="pl-PL" dirty="0" smtClean="0"/>
              <a:t>Wytrącenie cząstek lub zmiany w </a:t>
            </a:r>
            <a:r>
              <a:rPr lang="pl-PL" dirty="0" smtClean="0"/>
              <a:t>rozpuszczalności,</a:t>
            </a:r>
            <a:endParaRPr lang="pl-PL" dirty="0" smtClean="0"/>
          </a:p>
          <a:p>
            <a:r>
              <a:rPr lang="pl-PL" dirty="0" smtClean="0"/>
              <a:t>Zanieczyszczenia </a:t>
            </a:r>
            <a:r>
              <a:rPr lang="pl-PL" dirty="0" smtClean="0"/>
              <a:t>mikrobiologiczne,</a:t>
            </a:r>
            <a:endParaRPr lang="pl-PL" dirty="0" smtClean="0"/>
          </a:p>
          <a:p>
            <a:r>
              <a:rPr lang="pl-PL" dirty="0" smtClean="0"/>
              <a:t>Zmiana </a:t>
            </a:r>
            <a:r>
              <a:rPr lang="pl-PL" dirty="0" err="1" smtClean="0"/>
              <a:t>pH</a:t>
            </a:r>
            <a:r>
              <a:rPr lang="pl-PL" dirty="0" smtClean="0"/>
              <a:t>,</a:t>
            </a:r>
            <a:endParaRPr lang="pl-PL" dirty="0" smtClean="0"/>
          </a:p>
          <a:p>
            <a:r>
              <a:rPr lang="pl-PL" dirty="0" smtClean="0"/>
              <a:t>Zmiana jakości API i/lub substancji </a:t>
            </a:r>
            <a:r>
              <a:rPr lang="pl-PL" dirty="0" smtClean="0"/>
              <a:t>pomocniczych,</a:t>
            </a:r>
            <a:endParaRPr lang="pl-PL" dirty="0" smtClean="0"/>
          </a:p>
          <a:p>
            <a:r>
              <a:rPr lang="pl-PL" dirty="0" smtClean="0"/>
              <a:t>Pozostałości rozpuszczalników i metali </a:t>
            </a:r>
            <a:r>
              <a:rPr lang="pl-PL" dirty="0" smtClean="0"/>
              <a:t>ciężkich.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12290" name="Picture 2" descr="Znalezione obrazy dla zapytania quality by design in topical prepa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1462" y="2727960"/>
            <a:ext cx="4197693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">
  <a:themeElements>
    <a:clrScheme name="Niestandardowy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9ED8EC"/>
      </a:accent1>
      <a:accent2>
        <a:srgbClr val="DA1F28"/>
      </a:accent2>
      <a:accent3>
        <a:srgbClr val="EB641B"/>
      </a:accent3>
      <a:accent4>
        <a:srgbClr val="A6DCEA"/>
      </a:accent4>
      <a:accent5>
        <a:srgbClr val="B4E3F5"/>
      </a:accent5>
      <a:accent6>
        <a:srgbClr val="7D3C4A"/>
      </a:accent6>
      <a:hlink>
        <a:srgbClr val="FF8119"/>
      </a:hlink>
      <a:folHlink>
        <a:srgbClr val="A6DCE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1157</Words>
  <Application>Microsoft Office PowerPoint</Application>
  <PresentationFormat>Niestandardowy</PresentationFormat>
  <Paragraphs>122</Paragraphs>
  <Slides>19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Para</vt:lpstr>
      <vt:lpstr>Impact of Quality by Design on  Topical Product Excipient Suppliers </vt:lpstr>
      <vt:lpstr>Slajd 2</vt:lpstr>
      <vt:lpstr>Quality by design </vt:lpstr>
      <vt:lpstr>QbD w preparatach półstałych  </vt:lpstr>
      <vt:lpstr>ANALIZA RYZYKA i jakość produktu </vt:lpstr>
      <vt:lpstr>critical quality attributes (CQA)</vt:lpstr>
      <vt:lpstr>Slajd 7</vt:lpstr>
      <vt:lpstr>Slajd 8</vt:lpstr>
      <vt:lpstr>Typowe CqA dla preparatów półstałych</vt:lpstr>
      <vt:lpstr>Slajd 10</vt:lpstr>
      <vt:lpstr>równoważność</vt:lpstr>
      <vt:lpstr>Slajd 12</vt:lpstr>
      <vt:lpstr>Dobór substancji odpowiedzialnych za strukturę </vt:lpstr>
      <vt:lpstr>Rozpuszczalność API</vt:lpstr>
      <vt:lpstr>Rozpuszczalność substancji pomocniczych </vt:lpstr>
      <vt:lpstr>Zanieczyszczenia mikrobiologiczne</vt:lpstr>
      <vt:lpstr>Czystość substancji </vt:lpstr>
      <vt:lpstr>podsumowanie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Magda</cp:lastModifiedBy>
  <cp:revision>74</cp:revision>
  <dcterms:created xsi:type="dcterms:W3CDTF">2013-08-01T09:44:48Z</dcterms:created>
  <dcterms:modified xsi:type="dcterms:W3CDTF">2016-11-21T21:31:33Z</dcterms:modified>
</cp:coreProperties>
</file>