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6" r:id="rId2"/>
  </p:sldIdLst>
  <p:sldSz cx="32404050" cy="43205400"/>
  <p:notesSz cx="6797675" cy="9926638"/>
  <p:defaultTextStyle>
    <a:defPPr>
      <a:defRPr lang="pl-PL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CC"/>
    <a:srgbClr val="FFFFCC"/>
    <a:srgbClr val="FFFF66"/>
    <a:srgbClr val="66FF33"/>
    <a:srgbClr val="003399"/>
    <a:srgbClr val="CCECFF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833" autoAdjust="0"/>
  </p:normalViewPr>
  <p:slideViewPr>
    <p:cSldViewPr>
      <p:cViewPr>
        <p:scale>
          <a:sx n="70" d="100"/>
          <a:sy n="70" d="100"/>
        </p:scale>
        <p:origin x="-84" y="1272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929E4AF-1F35-4BA2-9008-77DF861F63CC}" type="datetimeFigureOut">
              <a:rPr lang="pl-PL"/>
              <a:pPr>
                <a:defRPr/>
              </a:pPr>
              <a:t>2011-04-06</a:t>
            </a:fld>
            <a:endParaRPr lang="pl-PL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3B8184A-3DF0-4F86-A6E6-980A41EAED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C061C-F018-4A40-A48B-85C76D45F546}" type="datetimeFigureOut">
              <a:rPr lang="pl-PL"/>
              <a:pPr>
                <a:defRPr/>
              </a:pPr>
              <a:t>2011-04-06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82659-7B3F-455E-A110-24A2DF1AB7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CEF8A-9D05-4D25-AD90-E0362A36C23D}" type="datetimeFigureOut">
              <a:rPr lang="pl-PL"/>
              <a:pPr>
                <a:defRPr/>
              </a:pPr>
              <a:t>2011-04-06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3110-28D0-45DB-8D7C-3C2C291260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036C7-9A11-4DDB-876F-7B3AC7C612B1}" type="datetimeFigureOut">
              <a:rPr lang="pl-PL"/>
              <a:pPr>
                <a:defRPr/>
              </a:pPr>
              <a:t>2011-04-06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2204-A043-45DB-9228-45E458F235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2D0F7-930D-483F-99B3-41601C0A054C}" type="datetimeFigureOut">
              <a:rPr lang="pl-PL"/>
              <a:pPr>
                <a:defRPr/>
              </a:pPr>
              <a:t>2011-04-06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1EB01-3E6D-4A2F-93EE-FE32B093937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89803-09E4-467A-B153-555BE2F33070}" type="datetimeFigureOut">
              <a:rPr lang="pl-PL"/>
              <a:pPr>
                <a:defRPr/>
              </a:pPr>
              <a:t>2011-04-06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46BB-4BAC-493C-AC20-AA695F47AA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D456-9FC9-4CA3-8E55-638F6889CF35}" type="datetimeFigureOut">
              <a:rPr lang="pl-PL"/>
              <a:pPr>
                <a:defRPr/>
              </a:pPr>
              <a:t>2011-04-06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641AE-8CFD-41E9-95C3-E20D3293A5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1C119-F556-47E2-9E34-52063ECABFAF}" type="datetimeFigureOut">
              <a:rPr lang="pl-PL"/>
              <a:pPr>
                <a:defRPr/>
              </a:pPr>
              <a:t>2011-04-06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3EC87-5D63-4430-AE92-C36CC6A12C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48FD-30E7-4CA8-91D6-B9E51574736A}" type="datetimeFigureOut">
              <a:rPr lang="pl-PL"/>
              <a:pPr>
                <a:defRPr/>
              </a:pPr>
              <a:t>2011-04-06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FC1F7-0D23-444B-B021-8D7A239747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12E45-65D3-460D-AF7C-D4082F99BD2F}" type="datetimeFigureOut">
              <a:rPr lang="pl-PL"/>
              <a:pPr>
                <a:defRPr/>
              </a:pPr>
              <a:t>2011-04-06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A2987-47F4-43A3-AAD6-538D5B27E9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187E-E76B-4682-9726-88CDE5198D9F}" type="datetimeFigureOut">
              <a:rPr lang="pl-PL"/>
              <a:pPr>
                <a:defRPr/>
              </a:pPr>
              <a:t>2011-04-06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264CE-D2E7-4DB9-A1BD-A82CF49F54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75DD7-3D9E-497F-BAE8-26B7395F43E2}" type="datetimeFigureOut">
              <a:rPr lang="pl-PL"/>
              <a:pPr>
                <a:defRPr/>
              </a:pPr>
              <a:t>2011-04-06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D62E0-5F49-4FCC-BCAF-4C2DB9C5FA1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 defTabSz="4320540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CFF473-6169-479C-8312-DE27E94FC5C5}" type="datetimeFigureOut">
              <a:rPr lang="pl-PL"/>
              <a:pPr>
                <a:defRPr/>
              </a:pPr>
              <a:t>2011-04-06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defTabSz="4320540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 defTabSz="4320540" fontAlgn="auto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1D19B2-49B3-4FE3-9E4C-208BC73D42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9588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2pPr>
      <a:lvl3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3pPr>
      <a:lvl4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4pPr>
      <a:lvl5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5pPr>
      <a:lvl6pPr marL="4572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6pPr>
      <a:lvl7pPr marL="9144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7pPr>
      <a:lvl8pPr marL="13716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8pPr>
      <a:lvl9pPr marL="18288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5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hyperlink" Target="http://www.occup-med.com/registration/technical.asp?process=default&amp;msg=ce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hyperlink" Target="http://www.nsdl.niscair.res.in/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Diagram 9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31467796"/>
            <a:ext cx="31132462" cy="1118711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3" name="Schemat blokowy: proces 42"/>
          <p:cNvSpPr/>
          <p:nvPr/>
        </p:nvSpPr>
        <p:spPr>
          <a:xfrm>
            <a:off x="9361488" y="0"/>
            <a:ext cx="14544675" cy="5761038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1" name="Prostokąt 110"/>
          <p:cNvSpPr>
            <a:spLocks noChangeArrowheads="1"/>
          </p:cNvSpPr>
          <p:nvPr/>
        </p:nvSpPr>
        <p:spPr bwMode="auto">
          <a:xfrm>
            <a:off x="504825" y="25274588"/>
            <a:ext cx="31178500" cy="5689600"/>
          </a:xfrm>
          <a:prstGeom prst="rect">
            <a:avLst/>
          </a:prstGeom>
          <a:solidFill>
            <a:srgbClr val="D9D9D9"/>
          </a:solidFill>
          <a:ln w="40005" algn="ctr">
            <a:solidFill>
              <a:srgbClr val="FFFF66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5" name="Prostokąt 84"/>
          <p:cNvSpPr>
            <a:spLocks noChangeArrowheads="1"/>
          </p:cNvSpPr>
          <p:nvPr/>
        </p:nvSpPr>
        <p:spPr bwMode="auto">
          <a:xfrm>
            <a:off x="2305050" y="18649950"/>
            <a:ext cx="26427113" cy="6408738"/>
          </a:xfrm>
          <a:prstGeom prst="rect">
            <a:avLst/>
          </a:prstGeom>
          <a:solidFill>
            <a:srgbClr val="FFE8F1"/>
          </a:solidFill>
          <a:ln w="40005" algn="ctr">
            <a:solidFill>
              <a:srgbClr val="FF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054" name="Picture 6" descr="C:\Users\Grzesiek\Desktop\plakat\ginge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3288" y="1800225"/>
            <a:ext cx="13754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Prostokąt 63"/>
          <p:cNvSpPr>
            <a:spLocks noChangeArrowheads="1"/>
          </p:cNvSpPr>
          <p:nvPr/>
        </p:nvSpPr>
        <p:spPr bwMode="auto">
          <a:xfrm>
            <a:off x="576263" y="5761038"/>
            <a:ext cx="31035625" cy="6553200"/>
          </a:xfrm>
          <a:prstGeom prst="rect">
            <a:avLst/>
          </a:prstGeom>
          <a:solidFill>
            <a:srgbClr val="CCECFF"/>
          </a:solidFill>
          <a:ln w="40005" algn="ctr">
            <a:solidFill>
              <a:srgbClr val="00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l-PL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2056" name="pole tekstowe 8"/>
          <p:cNvSpPr txBox="1">
            <a:spLocks noChangeArrowheads="1"/>
          </p:cNvSpPr>
          <p:nvPr/>
        </p:nvSpPr>
        <p:spPr bwMode="auto">
          <a:xfrm>
            <a:off x="6192838" y="35788600"/>
            <a:ext cx="2275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4000">
                <a:latin typeface="Impact" pitchFamily="34" charset="0"/>
              </a:rPr>
              <a:t>	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25438" y="5458"/>
            <a:ext cx="24550308" cy="4085254"/>
          </a:xfrm>
        </p:spPr>
        <p:txBody>
          <a:bodyPr rtlCol="0">
            <a:noAutofit/>
          </a:bodyPr>
          <a:lstStyle/>
          <a:p>
            <a:pPr defTabSz="4320540" eaLnBrk="1" fontAlgn="auto" hangingPunct="1">
              <a:spcAft>
                <a:spcPts val="0"/>
              </a:spcAft>
              <a:defRPr/>
            </a:pPr>
            <a:r>
              <a:rPr lang="pl-PL" sz="12000" dirty="0" smtClean="0"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0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NANOTECHNOLOGIA</a:t>
            </a:r>
            <a:br>
              <a:rPr lang="pl-PL" sz="12000" dirty="0" smtClean="0"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0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</a:br>
            <a:r>
              <a:rPr lang="pl-PL" sz="12000" dirty="0" smtClean="0"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0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Impact" pitchFamily="34" charset="0"/>
              </a:rPr>
              <a:t>FARMACJA PRZYSZŁOŚCI</a:t>
            </a:r>
            <a:endParaRPr lang="pl-PL" sz="12000" dirty="0">
              <a:gradFill flip="none"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0" scaled="0"/>
                <a:tileRect/>
              </a:gradFill>
              <a:effectLst>
                <a:reflection blurRad="6350" stA="55000" endA="300" endPos="45500" dir="5400000" sy="-100000" algn="bl" rotWithShape="0"/>
              </a:effectLst>
              <a:latin typeface="Impact" pitchFamily="34" charset="0"/>
            </a:endParaRPr>
          </a:p>
        </p:txBody>
      </p:sp>
      <p:sp>
        <p:nvSpPr>
          <p:cNvPr id="2057" name="pole tekstowe 7"/>
          <p:cNvSpPr txBox="1">
            <a:spLocks noChangeArrowheads="1"/>
          </p:cNvSpPr>
          <p:nvPr/>
        </p:nvSpPr>
        <p:spPr bwMode="auto">
          <a:xfrm>
            <a:off x="863600" y="6121400"/>
            <a:ext cx="133937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725488" algn="l"/>
              </a:tabLst>
              <a:defRPr/>
            </a:pPr>
            <a:r>
              <a:rPr lang="pl-PL" sz="4000" dirty="0">
                <a:latin typeface="Impact" pitchFamily="34" charset="0"/>
              </a:rPr>
              <a:t>	</a:t>
            </a:r>
            <a:r>
              <a:rPr lang="pl-PL" sz="4000" dirty="0" err="1">
                <a:solidFill>
                  <a:srgbClr val="003399"/>
                </a:solidFill>
                <a:latin typeface="Impact" pitchFamily="34" charset="0"/>
              </a:rPr>
              <a:t>Nanotechnologia</a:t>
            </a:r>
            <a:r>
              <a:rPr lang="pl-PL" sz="4000" dirty="0">
                <a:solidFill>
                  <a:srgbClr val="003399"/>
                </a:solidFill>
                <a:latin typeface="Impact" pitchFamily="34" charset="0"/>
              </a:rPr>
              <a:t> to nauka stanowiąca połączenie wiedzy przyrodniczej z biofizyką, biologią molekularną i bioinżynierią. Współcześnie ma ona olbrzymie znaczenie w medycynie.</a:t>
            </a:r>
          </a:p>
          <a:p>
            <a:pPr algn="just">
              <a:tabLst>
                <a:tab pos="725488" algn="l"/>
              </a:tabLst>
              <a:defRPr/>
            </a:pPr>
            <a:r>
              <a:rPr lang="pl-PL" sz="4000" dirty="0">
                <a:solidFill>
                  <a:srgbClr val="003399"/>
                </a:solidFill>
                <a:latin typeface="Impact" pitchFamily="34" charset="0"/>
              </a:rPr>
              <a:t>	Wprowadzenie </a:t>
            </a:r>
            <a:r>
              <a:rPr lang="pl-PL" sz="4000" dirty="0" err="1">
                <a:solidFill>
                  <a:srgbClr val="003399"/>
                </a:solidFill>
                <a:latin typeface="Impact" pitchFamily="34" charset="0"/>
              </a:rPr>
              <a:t>nanotechnologii</a:t>
            </a:r>
            <a:r>
              <a:rPr lang="pl-PL" sz="4000" dirty="0">
                <a:solidFill>
                  <a:srgbClr val="003399"/>
                </a:solidFill>
                <a:latin typeface="Impact" pitchFamily="34" charset="0"/>
              </a:rPr>
              <a:t> do świata farmacji </a:t>
            </a:r>
            <a:r>
              <a:rPr lang="pl-PL" sz="4000" dirty="0" smtClean="0">
                <a:solidFill>
                  <a:srgbClr val="003399"/>
                </a:solidFill>
                <a:latin typeface="Impact" pitchFamily="34" charset="0"/>
              </a:rPr>
              <a:t>dałoby </a:t>
            </a:r>
            <a:r>
              <a:rPr lang="pl-PL" sz="4000" dirty="0">
                <a:solidFill>
                  <a:srgbClr val="003399"/>
                </a:solidFill>
                <a:latin typeface="Impact" pitchFamily="34" charset="0"/>
              </a:rPr>
              <a:t>nam możliwość stworzenia </a:t>
            </a:r>
            <a:r>
              <a:rPr lang="pl-PL" sz="4000" b="1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003399"/>
                </a:solidFill>
                <a:latin typeface="Impact" pitchFamily="34" charset="0"/>
              </a:rPr>
              <a:t>inteligentnych i „myślących” postaci leku</a:t>
            </a:r>
            <a:r>
              <a:rPr lang="pl-PL" sz="4000" dirty="0">
                <a:solidFill>
                  <a:srgbClr val="003399"/>
                </a:solidFill>
                <a:latin typeface="Impact" pitchFamily="34" charset="0"/>
              </a:rPr>
              <a:t>, które </a:t>
            </a:r>
            <a:r>
              <a:rPr lang="pl-PL" sz="4000" dirty="0" smtClean="0">
                <a:solidFill>
                  <a:srgbClr val="003399"/>
                </a:solidFill>
                <a:latin typeface="Impact" pitchFamily="34" charset="0"/>
              </a:rPr>
              <a:t>mogłyby być doskonalsze niż klasyczne </a:t>
            </a:r>
            <a:r>
              <a:rPr lang="pl-PL" sz="4000" dirty="0">
                <a:solidFill>
                  <a:srgbClr val="003399"/>
                </a:solidFill>
                <a:latin typeface="Impact" pitchFamily="34" charset="0"/>
              </a:rPr>
              <a:t>formy, ale </a:t>
            </a:r>
            <a:r>
              <a:rPr lang="pl-PL" sz="4000">
                <a:solidFill>
                  <a:srgbClr val="003399"/>
                </a:solidFill>
                <a:latin typeface="Impact" pitchFamily="34" charset="0"/>
              </a:rPr>
              <a:t>także </a:t>
            </a:r>
            <a:r>
              <a:rPr lang="pl-PL" sz="4000" smtClean="0">
                <a:solidFill>
                  <a:srgbClr val="003399"/>
                </a:solidFill>
                <a:latin typeface="Impact" pitchFamily="34" charset="0"/>
              </a:rPr>
              <a:t>pozwoliłoby </a:t>
            </a:r>
            <a:r>
              <a:rPr lang="pl-PL" sz="4000" dirty="0">
                <a:solidFill>
                  <a:srgbClr val="003399"/>
                </a:solidFill>
                <a:latin typeface="Impact" pitchFamily="34" charset="0"/>
              </a:rPr>
              <a:t>na podanie substancji leczniczej </a:t>
            </a:r>
            <a:r>
              <a:rPr lang="pl-PL" sz="4000" dirty="0"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rgbClr val="003399"/>
                </a:solidFill>
                <a:latin typeface="Impact" pitchFamily="34" charset="0"/>
              </a:rPr>
              <a:t>drogą niedostępną </a:t>
            </a:r>
            <a:r>
              <a:rPr lang="pl-PL" sz="4000" dirty="0">
                <a:solidFill>
                  <a:srgbClr val="003399"/>
                </a:solidFill>
                <a:latin typeface="Impact" pitchFamily="34" charset="0"/>
              </a:rPr>
              <a:t>dla obecnie znanych leków. </a:t>
            </a:r>
          </a:p>
        </p:txBody>
      </p:sp>
      <p:pic>
        <p:nvPicPr>
          <p:cNvPr id="2059" name="Picture 4" descr="C:\Users\Grzesiek\Desktop\plakat\98caf6130012e5644cb16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546263" y="5976938"/>
            <a:ext cx="5832475" cy="5051425"/>
          </a:xfrm>
          <a:prstGeom prst="rect">
            <a:avLst/>
          </a:prstGeom>
          <a:noFill/>
          <a:ln w="9525">
            <a:solidFill>
              <a:srgbClr val="00CCFF"/>
            </a:solidFill>
            <a:miter lim="800000"/>
            <a:headEnd/>
            <a:tailEnd/>
          </a:ln>
        </p:spPr>
      </p:pic>
      <p:sp>
        <p:nvSpPr>
          <p:cNvPr id="70" name="pole tekstowe 69"/>
          <p:cNvSpPr txBox="1"/>
          <p:nvPr/>
        </p:nvSpPr>
        <p:spPr>
          <a:xfrm>
            <a:off x="21818600" y="11090275"/>
            <a:ext cx="381635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LIPOSOMY</a:t>
            </a:r>
          </a:p>
        </p:txBody>
      </p:sp>
      <p:sp>
        <p:nvSpPr>
          <p:cNvPr id="74" name="Prostokąt 73"/>
          <p:cNvSpPr>
            <a:spLocks noChangeArrowheads="1"/>
          </p:cNvSpPr>
          <p:nvPr/>
        </p:nvSpPr>
        <p:spPr bwMode="auto">
          <a:xfrm>
            <a:off x="0" y="12817475"/>
            <a:ext cx="30027563" cy="5400675"/>
          </a:xfrm>
          <a:prstGeom prst="rect">
            <a:avLst/>
          </a:prstGeom>
          <a:solidFill>
            <a:srgbClr val="CCFF99"/>
          </a:solidFill>
          <a:ln w="40005" algn="ctr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endParaRPr lang="pl-PL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5" name="pole tekstowe 74"/>
          <p:cNvSpPr txBox="1"/>
          <p:nvPr/>
        </p:nvSpPr>
        <p:spPr>
          <a:xfrm>
            <a:off x="6769100" y="18578513"/>
            <a:ext cx="17929225" cy="62478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>
                <a:solidFill>
                  <a:srgbClr val="99FF66"/>
                </a:solidFill>
                <a:latin typeface="Impact" pitchFamily="34" charset="0"/>
                <a:cs typeface="+mn-cs"/>
              </a:rPr>
              <a:t>        </a:t>
            </a:r>
            <a:r>
              <a:rPr lang="pl-PL" sz="4000" dirty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Redukcja wielkości cząstek substancji leczniczej jest jednym z podstawowych zadań </a:t>
            </a:r>
            <a:r>
              <a:rPr lang="pl-PL" sz="4000" dirty="0" smtClean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technologicznych przy tworzeniu </a:t>
            </a:r>
            <a:r>
              <a:rPr lang="pl-PL" sz="4000" dirty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leku. Proces ten pozwala na </a:t>
            </a:r>
            <a:r>
              <a:rPr lang="pl-PL" sz="4000" dirty="0">
                <a:ln>
                  <a:solidFill>
                    <a:srgbClr val="CC00CC"/>
                  </a:solidFill>
                </a:ln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poprawę rozpuszczalności substancji, zwiększenie jej biodostępności, zmniejszenie toksyczności</a:t>
            </a:r>
            <a:r>
              <a:rPr lang="pl-PL" sz="4000" dirty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, ale przede wszystkim na aplikację leku  w sposób do tej pory nieosiągalny. </a:t>
            </a: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dirty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        Istnieją dwie podstawowe techniki uzyskania </a:t>
            </a:r>
            <a:r>
              <a:rPr lang="pl-PL" sz="4000" dirty="0" err="1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nanoform</a:t>
            </a:r>
            <a:r>
              <a:rPr lang="pl-PL" sz="4000" dirty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:</a:t>
            </a: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4000" dirty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„góra- dół” polegająca na </a:t>
            </a:r>
            <a:r>
              <a:rPr lang="pl-PL" sz="4000" dirty="0" err="1" smtClean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mikronizacji</a:t>
            </a:r>
            <a:r>
              <a:rPr lang="pl-PL" sz="4000" dirty="0" smtClean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 </a:t>
            </a:r>
            <a:r>
              <a:rPr lang="pl-PL" sz="4000" dirty="0" err="1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standardowch</a:t>
            </a:r>
            <a:r>
              <a:rPr lang="pl-PL" sz="4000" dirty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 materiałów, które </a:t>
            </a:r>
            <a:r>
              <a:rPr lang="pl-PL" sz="4000" dirty="0" smtClean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„mielimy”</a:t>
            </a:r>
            <a:br>
              <a:rPr lang="pl-PL" sz="4000" dirty="0" smtClean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</a:br>
            <a:r>
              <a:rPr lang="pl-PL" sz="4000" dirty="0" smtClean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 do wielkości </a:t>
            </a:r>
            <a:r>
              <a:rPr lang="pl-PL" sz="4000" dirty="0" err="1" smtClean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nano</a:t>
            </a:r>
            <a:r>
              <a:rPr lang="pl-PL" sz="4000" dirty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, np. </a:t>
            </a:r>
            <a:r>
              <a:rPr lang="pl-PL" sz="4000" dirty="0" err="1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nanocząstki</a:t>
            </a:r>
            <a:r>
              <a:rPr lang="pl-PL" sz="4000" dirty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 tlenku cynku w kremach do opalania</a:t>
            </a:r>
          </a:p>
          <a:p>
            <a:pPr algn="just" defTabSz="432054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pl-PL" sz="4000" dirty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„ dół- </a:t>
            </a:r>
            <a:r>
              <a:rPr lang="pl-PL" sz="4000" dirty="0" smtClean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góra” technika ta zakłada </a:t>
            </a:r>
            <a:r>
              <a:rPr lang="pl-PL" sz="4000" dirty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ingerencję na poziomie molekularnym </a:t>
            </a:r>
            <a:r>
              <a:rPr lang="pl-PL" sz="4000" dirty="0" smtClean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poprzez agregację molekuł związków chemicznych do wielkości </a:t>
            </a:r>
            <a:r>
              <a:rPr lang="pl-PL" sz="4000" dirty="0" err="1" smtClean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nano</a:t>
            </a:r>
            <a:r>
              <a:rPr lang="pl-PL" sz="4000" dirty="0" smtClean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, </a:t>
            </a:r>
            <a:r>
              <a:rPr lang="pl-PL" sz="4000" dirty="0">
                <a:solidFill>
                  <a:schemeClr val="accent5">
                    <a:lumMod val="10000"/>
                  </a:schemeClr>
                </a:solidFill>
                <a:latin typeface="Impact" pitchFamily="34" charset="0"/>
                <a:cs typeface="+mn-cs"/>
              </a:rPr>
              <a:t>np. nanorurki</a:t>
            </a:r>
          </a:p>
        </p:txBody>
      </p:sp>
      <p:sp>
        <p:nvSpPr>
          <p:cNvPr id="2064" name="pole tekstowe 3"/>
          <p:cNvSpPr txBox="1">
            <a:spLocks noChangeArrowheads="1"/>
          </p:cNvSpPr>
          <p:nvPr/>
        </p:nvSpPr>
        <p:spPr bwMode="auto">
          <a:xfrm>
            <a:off x="13465175" y="13033375"/>
            <a:ext cx="164909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4000" dirty="0">
                <a:solidFill>
                  <a:srgbClr val="00B050"/>
                </a:solidFill>
                <a:latin typeface="Impact" pitchFamily="34" charset="0"/>
              </a:rPr>
              <a:t>        </a:t>
            </a:r>
            <a:r>
              <a:rPr lang="pl-PL" sz="4000" dirty="0" err="1">
                <a:solidFill>
                  <a:srgbClr val="00421E"/>
                </a:solidFill>
                <a:latin typeface="Impact" pitchFamily="34" charset="0"/>
              </a:rPr>
              <a:t>Nanocząstki</a:t>
            </a:r>
            <a:r>
              <a:rPr lang="pl-PL" sz="4000" dirty="0">
                <a:solidFill>
                  <a:srgbClr val="00421E"/>
                </a:solidFill>
                <a:latin typeface="Impact" pitchFamily="34" charset="0"/>
              </a:rPr>
              <a:t>  </a:t>
            </a:r>
            <a:r>
              <a:rPr lang="pl-PL" sz="4000" dirty="0" err="1">
                <a:solidFill>
                  <a:srgbClr val="00421E"/>
                </a:solidFill>
                <a:latin typeface="Impact" pitchFamily="34" charset="0"/>
              </a:rPr>
              <a:t>(„na</a:t>
            </a:r>
            <a:r>
              <a:rPr lang="pl-PL" sz="4000" dirty="0">
                <a:solidFill>
                  <a:srgbClr val="00421E"/>
                </a:solidFill>
                <a:latin typeface="Impact" pitchFamily="34" charset="0"/>
              </a:rPr>
              <a:t>no”  w języku łacińskim oznacza karła) to </a:t>
            </a:r>
            <a:r>
              <a:rPr lang="pl-PL" sz="4000" dirty="0" smtClean="0">
                <a:solidFill>
                  <a:srgbClr val="00421E"/>
                </a:solidFill>
                <a:latin typeface="Impact" pitchFamily="34" charset="0"/>
              </a:rPr>
              <a:t>cząstki</a:t>
            </a:r>
            <a:br>
              <a:rPr lang="pl-PL" sz="4000" dirty="0" smtClean="0">
                <a:solidFill>
                  <a:srgbClr val="00421E"/>
                </a:solidFill>
                <a:latin typeface="Impact" pitchFamily="34" charset="0"/>
              </a:rPr>
            </a:br>
            <a:r>
              <a:rPr lang="pl-PL" sz="4000" dirty="0" smtClean="0">
                <a:solidFill>
                  <a:srgbClr val="00421E"/>
                </a:solidFill>
                <a:latin typeface="Impact" pitchFamily="34" charset="0"/>
              </a:rPr>
              <a:t>o </a:t>
            </a:r>
            <a:r>
              <a:rPr lang="pl-PL" sz="4000" dirty="0">
                <a:solidFill>
                  <a:srgbClr val="00421E"/>
                </a:solidFill>
                <a:latin typeface="Impact" pitchFamily="34" charset="0"/>
              </a:rPr>
              <a:t>wielkościach </a:t>
            </a:r>
            <a:r>
              <a:rPr lang="pl-PL" sz="4000" dirty="0" smtClean="0">
                <a:solidFill>
                  <a:srgbClr val="00421E"/>
                </a:solidFill>
                <a:latin typeface="Impact" pitchFamily="34" charset="0"/>
              </a:rPr>
              <a:t>rzędu 10</a:t>
            </a:r>
            <a:r>
              <a:rPr lang="pl-PL" sz="4000" baseline="30000" dirty="0" smtClean="0">
                <a:solidFill>
                  <a:srgbClr val="00421E"/>
                </a:solidFill>
                <a:latin typeface="Impact" pitchFamily="34" charset="0"/>
              </a:rPr>
              <a:t>-9 </a:t>
            </a:r>
            <a:r>
              <a:rPr lang="pl-PL" sz="4000" dirty="0" smtClean="0">
                <a:solidFill>
                  <a:srgbClr val="00421E"/>
                </a:solidFill>
                <a:latin typeface="Impact" pitchFamily="34" charset="0"/>
              </a:rPr>
              <a:t>m.  </a:t>
            </a:r>
            <a:r>
              <a:rPr lang="pl-PL" sz="4000" dirty="0">
                <a:solidFill>
                  <a:srgbClr val="00421E"/>
                </a:solidFill>
                <a:latin typeface="Impact" pitchFamily="34" charset="0"/>
              </a:rPr>
              <a:t>Kiedy rzeczy stają się tak małe, ich właściwości ulegają zmianom. Powierzchnie takich związków </a:t>
            </a:r>
            <a:r>
              <a:rPr lang="pl-PL" sz="4000" dirty="0" smtClean="0">
                <a:solidFill>
                  <a:srgbClr val="00421E"/>
                </a:solidFill>
                <a:latin typeface="Impact" pitchFamily="34" charset="0"/>
              </a:rPr>
              <a:t>zwiększają </a:t>
            </a:r>
            <a:r>
              <a:rPr lang="pl-PL" sz="4000" dirty="0">
                <a:solidFill>
                  <a:srgbClr val="00421E"/>
                </a:solidFill>
                <a:latin typeface="Impact" pitchFamily="34" charset="0"/>
              </a:rPr>
              <a:t>się </a:t>
            </a:r>
            <a:r>
              <a:rPr lang="pl-PL" sz="4000" dirty="0" smtClean="0">
                <a:solidFill>
                  <a:srgbClr val="00421E"/>
                </a:solidFill>
                <a:latin typeface="Impact" pitchFamily="34" charset="0"/>
              </a:rPr>
              <a:t>tak znacznie,</a:t>
            </a:r>
            <a:br>
              <a:rPr lang="pl-PL" sz="4000" dirty="0" smtClean="0">
                <a:solidFill>
                  <a:srgbClr val="00421E"/>
                </a:solidFill>
                <a:latin typeface="Impact" pitchFamily="34" charset="0"/>
              </a:rPr>
            </a:br>
            <a:r>
              <a:rPr lang="pl-PL" sz="4000" dirty="0" smtClean="0">
                <a:solidFill>
                  <a:srgbClr val="00421E"/>
                </a:solidFill>
                <a:latin typeface="Impact" pitchFamily="34" charset="0"/>
              </a:rPr>
              <a:t>że skutkuje to </a:t>
            </a:r>
            <a:r>
              <a:rPr lang="pl-PL" sz="4000" dirty="0">
                <a:solidFill>
                  <a:srgbClr val="00421E"/>
                </a:solidFill>
                <a:latin typeface="Impact" pitchFamily="34" charset="0"/>
              </a:rPr>
              <a:t>zmianami we właściwościach optycznych, elektrycznych, </a:t>
            </a:r>
            <a:r>
              <a:rPr lang="pl-PL" sz="4000" dirty="0" smtClean="0">
                <a:solidFill>
                  <a:srgbClr val="00421E"/>
                </a:solidFill>
                <a:latin typeface="Impact" pitchFamily="34" charset="0"/>
              </a:rPr>
              <a:t>magnetycznych </a:t>
            </a:r>
            <a:r>
              <a:rPr lang="pl-PL" sz="4000" dirty="0">
                <a:solidFill>
                  <a:srgbClr val="00421E"/>
                </a:solidFill>
                <a:latin typeface="Impact" pitchFamily="34" charset="0"/>
              </a:rPr>
              <a:t>i biologicznych substancji, np. aluminium w formie </a:t>
            </a:r>
            <a:r>
              <a:rPr lang="pl-PL" sz="4000" dirty="0" err="1">
                <a:solidFill>
                  <a:srgbClr val="00421E"/>
                </a:solidFill>
                <a:latin typeface="Impact" pitchFamily="34" charset="0"/>
              </a:rPr>
              <a:t>nanoczastek</a:t>
            </a:r>
            <a:r>
              <a:rPr lang="pl-PL" sz="4000" dirty="0">
                <a:solidFill>
                  <a:srgbClr val="00421E"/>
                </a:solidFill>
                <a:latin typeface="Impact" pitchFamily="34" charset="0"/>
              </a:rPr>
              <a:t> staję się świetnym materiałem wybuchowym, </a:t>
            </a:r>
            <a:r>
              <a:rPr lang="pl-PL" sz="4000" dirty="0" smtClean="0">
                <a:solidFill>
                  <a:srgbClr val="00421E"/>
                </a:solidFill>
                <a:latin typeface="Impact" pitchFamily="34" charset="0"/>
              </a:rPr>
              <a:t>a </a:t>
            </a:r>
            <a:r>
              <a:rPr lang="pl-PL" sz="4000" dirty="0">
                <a:solidFill>
                  <a:srgbClr val="00421E"/>
                </a:solidFill>
                <a:latin typeface="Impact" pitchFamily="34" charset="0"/>
              </a:rPr>
              <a:t>węgiel zyskuje </a:t>
            </a:r>
            <a:r>
              <a:rPr lang="pl-PL" sz="4000" dirty="0" smtClean="0">
                <a:solidFill>
                  <a:srgbClr val="00421E"/>
                </a:solidFill>
                <a:latin typeface="Impact" pitchFamily="34" charset="0"/>
              </a:rPr>
              <a:t/>
            </a:r>
            <a:br>
              <a:rPr lang="pl-PL" sz="4000" dirty="0" smtClean="0">
                <a:solidFill>
                  <a:srgbClr val="00421E"/>
                </a:solidFill>
                <a:latin typeface="Impact" pitchFamily="34" charset="0"/>
              </a:rPr>
            </a:br>
            <a:r>
              <a:rPr lang="pl-PL" sz="4000" dirty="0" smtClean="0">
                <a:solidFill>
                  <a:srgbClr val="00421E"/>
                </a:solidFill>
                <a:latin typeface="Impact" pitchFamily="34" charset="0"/>
              </a:rPr>
              <a:t>na </a:t>
            </a:r>
            <a:r>
              <a:rPr lang="pl-PL" sz="4000" dirty="0">
                <a:solidFill>
                  <a:srgbClr val="00421E"/>
                </a:solidFill>
                <a:latin typeface="Impact" pitchFamily="34" charset="0"/>
              </a:rPr>
              <a:t>twardości .</a:t>
            </a:r>
          </a:p>
        </p:txBody>
      </p:sp>
      <p:pic>
        <p:nvPicPr>
          <p:cNvPr id="1031" name="Picture 7" descr="C:\Users\Grzesiek\Desktop\plakat\phleschbubble-respirocyte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14225" y="18794413"/>
            <a:ext cx="5976938" cy="44831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2066" name="Picture 8" descr="C:\Users\Grzesiek\Desktop\plakat\nanorur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363" y="13033375"/>
            <a:ext cx="5688012" cy="41100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78" name="pole tekstowe 77"/>
          <p:cNvSpPr txBox="1"/>
          <p:nvPr/>
        </p:nvSpPr>
        <p:spPr>
          <a:xfrm>
            <a:off x="15193963" y="11090275"/>
            <a:ext cx="496887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NANOCZĄSTKI</a:t>
            </a:r>
          </a:p>
        </p:txBody>
      </p:sp>
      <p:sp>
        <p:nvSpPr>
          <p:cNvPr id="80" name="pole tekstowe 79"/>
          <p:cNvSpPr txBox="1"/>
          <p:nvPr/>
        </p:nvSpPr>
        <p:spPr>
          <a:xfrm>
            <a:off x="26139775" y="11090275"/>
            <a:ext cx="5545138" cy="1190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METALICZNE NANOCZĄSTKI ZŁOTA</a:t>
            </a:r>
          </a:p>
        </p:txBody>
      </p:sp>
      <p:sp>
        <p:nvSpPr>
          <p:cNvPr id="82" name="pole tekstowe 81"/>
          <p:cNvSpPr txBox="1"/>
          <p:nvPr/>
        </p:nvSpPr>
        <p:spPr>
          <a:xfrm>
            <a:off x="647700" y="17281525"/>
            <a:ext cx="5256213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NANORURKI WĘGLOWE</a:t>
            </a:r>
          </a:p>
        </p:txBody>
      </p:sp>
      <p:sp>
        <p:nvSpPr>
          <p:cNvPr id="2070" name="pole tekstowe 86"/>
          <p:cNvSpPr txBox="1">
            <a:spLocks noChangeArrowheads="1"/>
          </p:cNvSpPr>
          <p:nvPr/>
        </p:nvSpPr>
        <p:spPr bwMode="auto">
          <a:xfrm>
            <a:off x="25274588" y="23258463"/>
            <a:ext cx="3240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>
                <a:solidFill>
                  <a:schemeClr val="bg1"/>
                </a:solidFill>
                <a:latin typeface="Calibri" pitchFamily="34" charset="0"/>
              </a:rPr>
              <a:t>RESPIROCYTY</a:t>
            </a:r>
          </a:p>
        </p:txBody>
      </p:sp>
      <p:pic>
        <p:nvPicPr>
          <p:cNvPr id="1035" name="Picture 11" descr="C:\Users\Grzesiek\Desktop\plakat\UGENWebsitepicturesTopStoriesJan2011Jan6_2011_8300503_AntibodiesBlood_BIandMacroGenicsAntibodyDeal17272812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" y="18434050"/>
            <a:ext cx="5689600" cy="42672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072" name="pole tekstowe 88"/>
          <p:cNvSpPr txBox="1">
            <a:spLocks noChangeArrowheads="1"/>
          </p:cNvSpPr>
          <p:nvPr/>
        </p:nvSpPr>
        <p:spPr bwMode="auto">
          <a:xfrm>
            <a:off x="1296988" y="22178963"/>
            <a:ext cx="57610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>
                <a:latin typeface="Calibri" pitchFamily="34" charset="0"/>
              </a:rPr>
              <a:t>KONIUGATY LEKU Z</a:t>
            </a:r>
            <a:r>
              <a:rPr lang="pl-PL" sz="3600">
                <a:solidFill>
                  <a:schemeClr val="bg1"/>
                </a:solidFill>
                <a:latin typeface="Calibri" pitchFamily="34" charset="0"/>
              </a:rPr>
              <a:t> PRZECIWCIAŁAMI</a:t>
            </a:r>
          </a:p>
        </p:txBody>
      </p:sp>
      <p:pic>
        <p:nvPicPr>
          <p:cNvPr id="2073" name="Picture 12" descr="C:\Users\Grzesiek\Desktop\plakat\A617152-Casein_micelles-SP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55763" y="31324550"/>
            <a:ext cx="5329237" cy="4487863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2074" name="pole tekstowe 94"/>
          <p:cNvSpPr txBox="1">
            <a:spLocks noChangeArrowheads="1"/>
          </p:cNvSpPr>
          <p:nvPr/>
        </p:nvSpPr>
        <p:spPr bwMode="auto">
          <a:xfrm>
            <a:off x="6769100" y="17425988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>
                <a:solidFill>
                  <a:schemeClr val="bg1"/>
                </a:solidFill>
                <a:latin typeface="Calibri" pitchFamily="34" charset="0"/>
              </a:rPr>
              <a:t> NANOCZĄSTKI POLIMEROWE</a:t>
            </a:r>
          </a:p>
        </p:txBody>
      </p:sp>
      <p:sp>
        <p:nvSpPr>
          <p:cNvPr id="2075" name="pole tekstowe 95"/>
          <p:cNvSpPr txBox="1">
            <a:spLocks noChangeArrowheads="1"/>
          </p:cNvSpPr>
          <p:nvPr/>
        </p:nvSpPr>
        <p:spPr bwMode="auto">
          <a:xfrm>
            <a:off x="2808288" y="35860038"/>
            <a:ext cx="4248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>
                <a:solidFill>
                  <a:schemeClr val="bg1"/>
                </a:solidFill>
                <a:latin typeface="Calibri" pitchFamily="34" charset="0"/>
              </a:rPr>
              <a:t>MICELLE</a:t>
            </a:r>
          </a:p>
        </p:txBody>
      </p:sp>
      <p:sp>
        <p:nvSpPr>
          <p:cNvPr id="2076" name="pole tekstowe 96"/>
          <p:cNvSpPr txBox="1">
            <a:spLocks noChangeArrowheads="1"/>
          </p:cNvSpPr>
          <p:nvPr/>
        </p:nvSpPr>
        <p:spPr bwMode="auto">
          <a:xfrm>
            <a:off x="28155900" y="41476613"/>
            <a:ext cx="4248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3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8" name="Objaśnienie owalne 97"/>
          <p:cNvSpPr/>
          <p:nvPr/>
        </p:nvSpPr>
        <p:spPr>
          <a:xfrm>
            <a:off x="26643185" y="34924180"/>
            <a:ext cx="2807619" cy="1512120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bg1"/>
                </a:solidFill>
              </a:rPr>
              <a:t>NANOZBIORNIKI UWALNIAJĄCE LEK „NA ŻĄDANIE”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99" name="Objaśnienie owalne 98"/>
          <p:cNvSpPr/>
          <p:nvPr/>
        </p:nvSpPr>
        <p:spPr>
          <a:xfrm>
            <a:off x="7561065" y="34420124"/>
            <a:ext cx="3240286" cy="1872208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bg1"/>
                </a:solidFill>
              </a:rPr>
              <a:t>MOGĄ BYĆ </a:t>
            </a:r>
            <a:r>
              <a:rPr lang="pl-PL" sz="2000" dirty="0">
                <a:solidFill>
                  <a:schemeClr val="bg1"/>
                </a:solidFill>
              </a:rPr>
              <a:t>PODANE PACJENTOWI DOŻYLNIE BEZ OBAWY </a:t>
            </a:r>
            <a:r>
              <a:rPr lang="pl-PL" sz="2000" dirty="0" smtClean="0">
                <a:solidFill>
                  <a:schemeClr val="bg1"/>
                </a:solidFill>
              </a:rPr>
              <a:t>BLOKADY NACZYŃ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00" name="Objaśnienie owalne 99"/>
          <p:cNvSpPr/>
          <p:nvPr/>
        </p:nvSpPr>
        <p:spPr>
          <a:xfrm>
            <a:off x="576289" y="37948516"/>
            <a:ext cx="4968551" cy="2232247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bg1"/>
                </a:solidFill>
              </a:rPr>
              <a:t>MAKROCZĄSTECZKI ZBUDOWANE Z AMINOKWASÓW TWORZĄCYCH ROZGAŁĘZIONE STRUKTURY, ZDOLNYCH DO WIĄZANIA LEKU I JEGO TRANSPORTU </a:t>
            </a:r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103" name="Objaśnienie owalne 102"/>
          <p:cNvSpPr/>
          <p:nvPr/>
        </p:nvSpPr>
        <p:spPr>
          <a:xfrm>
            <a:off x="16346041" y="34132092"/>
            <a:ext cx="5327650" cy="2447925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bg1"/>
                </a:solidFill>
              </a:rPr>
              <a:t>URZĄDZENIA ZAWIERAJĄCE PĘCHERZYKI WYPEŁNIONE LEKIEM UWALNIANYM POD WPŁYWEM BODŹCA ELEKTRYCZNEGO, SYSTEM POZWALA ZA POMOCA NAPIĘCIA KONTROLOWAĆ DAWKĘ LEKU</a:t>
            </a:r>
          </a:p>
        </p:txBody>
      </p:sp>
      <p:sp>
        <p:nvSpPr>
          <p:cNvPr id="104" name="Objaśnienie owalne 103"/>
          <p:cNvSpPr/>
          <p:nvPr/>
        </p:nvSpPr>
        <p:spPr>
          <a:xfrm>
            <a:off x="10009188" y="38452425"/>
            <a:ext cx="2808287" cy="1655763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 smtClean="0">
                <a:solidFill>
                  <a:schemeClr val="bg1"/>
                </a:solidFill>
              </a:rPr>
              <a:t>KULISTE AGREGATY </a:t>
            </a:r>
            <a:r>
              <a:rPr lang="pl-PL" sz="2000" dirty="0">
                <a:solidFill>
                  <a:schemeClr val="bg1"/>
                </a:solidFill>
              </a:rPr>
              <a:t>ZDOLNE DO TRANSPORTU LEKU</a:t>
            </a:r>
          </a:p>
        </p:txBody>
      </p:sp>
      <p:sp>
        <p:nvSpPr>
          <p:cNvPr id="105" name="Objaśnienie owalne 104"/>
          <p:cNvSpPr/>
          <p:nvPr/>
        </p:nvSpPr>
        <p:spPr>
          <a:xfrm>
            <a:off x="13106400" y="38165088"/>
            <a:ext cx="4535488" cy="2087562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solidFill>
                  <a:schemeClr val="bg1"/>
                </a:solidFill>
              </a:rPr>
              <a:t>POŁACZENIA LEKU Z NOŚNIKIEM, NP. PRZECIWCIAŁEM, ZDOLNE DOSTARCZYĆ LEK DO KONKRETNEGO MIEJSCA ORGANIZMIE</a:t>
            </a:r>
          </a:p>
        </p:txBody>
      </p:sp>
      <p:pic>
        <p:nvPicPr>
          <p:cNvPr id="2084" name="Picture 13" descr="C:\Users\Grzesiek\Desktop\plakat\435480483_ce8cd0384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925" y="24482425"/>
            <a:ext cx="6048375" cy="484028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085" name="Picture 15" descr="C:\Users\Grzesiek\Desktop\plakat\gold_nanoshells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355675" y="5976938"/>
            <a:ext cx="4967288" cy="5113337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2086" name="Picture 16" descr="C:\Users\Grzesiek\Desktop\plakat\nanoparticles (1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97663" y="13033375"/>
            <a:ext cx="5759450" cy="436562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087" name="pole tekstowe 109"/>
          <p:cNvSpPr txBox="1">
            <a:spLocks noChangeArrowheads="1"/>
          </p:cNvSpPr>
          <p:nvPr/>
        </p:nvSpPr>
        <p:spPr bwMode="auto">
          <a:xfrm>
            <a:off x="576263" y="28659138"/>
            <a:ext cx="5761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dirty="0" smtClean="0">
                <a:solidFill>
                  <a:schemeClr val="tx2"/>
                </a:solidFill>
                <a:latin typeface="Calibri" pitchFamily="34" charset="0"/>
              </a:rPr>
              <a:t>KROPKI KWANTOWE</a:t>
            </a:r>
            <a:endParaRPr lang="pl-PL" sz="36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2088" name="Picture 14" descr="C:\Users\Grzesiek\Desktop\plakat\dendrimer01lg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347613" y="24482425"/>
            <a:ext cx="6408737" cy="6110288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2089" name="pole tekstowe 111"/>
          <p:cNvSpPr txBox="1">
            <a:spLocks noChangeArrowheads="1"/>
          </p:cNvSpPr>
          <p:nvPr/>
        </p:nvSpPr>
        <p:spPr bwMode="auto">
          <a:xfrm>
            <a:off x="25779413" y="29956125"/>
            <a:ext cx="57610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>
                <a:solidFill>
                  <a:schemeClr val="tx2"/>
                </a:solidFill>
                <a:latin typeface="Calibri" pitchFamily="34" charset="0"/>
              </a:rPr>
              <a:t>DENDRYMER</a:t>
            </a:r>
          </a:p>
        </p:txBody>
      </p:sp>
      <p:sp>
        <p:nvSpPr>
          <p:cNvPr id="2090" name="pole tekstowe 112"/>
          <p:cNvSpPr txBox="1">
            <a:spLocks noChangeArrowheads="1"/>
          </p:cNvSpPr>
          <p:nvPr/>
        </p:nvSpPr>
        <p:spPr bwMode="auto">
          <a:xfrm>
            <a:off x="6840538" y="25779413"/>
            <a:ext cx="1757045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l-PL" sz="4000" dirty="0">
                <a:solidFill>
                  <a:srgbClr val="7F7F7F"/>
                </a:solidFill>
                <a:latin typeface="Calibri" pitchFamily="34" charset="0"/>
              </a:rPr>
              <a:t>        </a:t>
            </a:r>
            <a:r>
              <a:rPr lang="pl-PL" sz="4000" dirty="0" err="1" smtClean="0">
                <a:solidFill>
                  <a:srgbClr val="262626"/>
                </a:solidFill>
                <a:latin typeface="Impact" pitchFamily="34" charset="0"/>
              </a:rPr>
              <a:t>Nanotechnologia</a:t>
            </a:r>
            <a:r>
              <a:rPr lang="pl-PL" sz="4000" dirty="0">
                <a:solidFill>
                  <a:srgbClr val="262626"/>
                </a:solidFill>
                <a:latin typeface="Impact" pitchFamily="34" charset="0"/>
              </a:rPr>
              <a:t> </a:t>
            </a:r>
            <a:r>
              <a:rPr lang="pl-PL" sz="4000" dirty="0" smtClean="0">
                <a:solidFill>
                  <a:srgbClr val="262626"/>
                </a:solidFill>
                <a:latin typeface="Impact" pitchFamily="34" charset="0"/>
              </a:rPr>
              <a:t>urzeczywistniła się już w </a:t>
            </a:r>
            <a:r>
              <a:rPr lang="pl-PL" sz="4000" dirty="0">
                <a:solidFill>
                  <a:srgbClr val="262626"/>
                </a:solidFill>
                <a:latin typeface="Impact" pitchFamily="34" charset="0"/>
              </a:rPr>
              <a:t>świecie </a:t>
            </a:r>
            <a:r>
              <a:rPr lang="pl-PL" sz="4000" dirty="0" smtClean="0">
                <a:solidFill>
                  <a:srgbClr val="262626"/>
                </a:solidFill>
                <a:latin typeface="Impact" pitchFamily="34" charset="0"/>
              </a:rPr>
              <a:t>farmacji. Dożylne zawiesiny leków </a:t>
            </a:r>
            <a:r>
              <a:rPr lang="pl-PL" sz="4000" dirty="0" smtClean="0">
                <a:ln>
                  <a:solidFill>
                    <a:srgbClr val="FFFF66"/>
                  </a:solidFill>
                </a:ln>
                <a:solidFill>
                  <a:srgbClr val="262626"/>
                </a:solidFill>
                <a:latin typeface="Impact" pitchFamily="34" charset="0"/>
              </a:rPr>
              <a:t>przeciwnowotworowych</a:t>
            </a:r>
            <a:r>
              <a:rPr lang="pl-PL" sz="4000" dirty="0" smtClean="0">
                <a:solidFill>
                  <a:srgbClr val="262626"/>
                </a:solidFill>
                <a:latin typeface="Impact" pitchFamily="34" charset="0"/>
              </a:rPr>
              <a:t>, </a:t>
            </a:r>
            <a:r>
              <a:rPr lang="pl-PL" sz="4000" dirty="0">
                <a:solidFill>
                  <a:srgbClr val="262626"/>
                </a:solidFill>
                <a:latin typeface="Impact" pitchFamily="34" charset="0"/>
              </a:rPr>
              <a:t>jak </a:t>
            </a:r>
            <a:r>
              <a:rPr lang="pl-PL" sz="4000" dirty="0" err="1">
                <a:solidFill>
                  <a:srgbClr val="262626"/>
                </a:solidFill>
                <a:latin typeface="Impact" pitchFamily="34" charset="0"/>
              </a:rPr>
              <a:t>paklitaksel</a:t>
            </a:r>
            <a:r>
              <a:rPr lang="pl-PL" sz="4000" dirty="0">
                <a:solidFill>
                  <a:srgbClr val="262626"/>
                </a:solidFill>
                <a:latin typeface="Impact" pitchFamily="34" charset="0"/>
              </a:rPr>
              <a:t>, </a:t>
            </a:r>
            <a:r>
              <a:rPr lang="pl-PL" sz="4000" dirty="0" err="1">
                <a:solidFill>
                  <a:srgbClr val="262626"/>
                </a:solidFill>
                <a:latin typeface="Impact" pitchFamily="34" charset="0"/>
              </a:rPr>
              <a:t>deksametazon</a:t>
            </a:r>
            <a:r>
              <a:rPr lang="pl-PL" sz="4000" dirty="0">
                <a:solidFill>
                  <a:srgbClr val="262626"/>
                </a:solidFill>
                <a:latin typeface="Impact" pitchFamily="34" charset="0"/>
              </a:rPr>
              <a:t>, 5-fluorouracyl </a:t>
            </a:r>
            <a:r>
              <a:rPr lang="pl-PL" sz="4000" dirty="0" smtClean="0">
                <a:solidFill>
                  <a:srgbClr val="262626"/>
                </a:solidFill>
                <a:latin typeface="Impact" pitchFamily="34" charset="0"/>
              </a:rPr>
              <a:t/>
            </a:r>
            <a:br>
              <a:rPr lang="pl-PL" sz="4000" dirty="0" smtClean="0">
                <a:solidFill>
                  <a:srgbClr val="262626"/>
                </a:solidFill>
                <a:latin typeface="Impact" pitchFamily="34" charset="0"/>
              </a:rPr>
            </a:br>
            <a:r>
              <a:rPr lang="pl-PL" sz="4000" dirty="0" smtClean="0">
                <a:solidFill>
                  <a:srgbClr val="262626"/>
                </a:solidFill>
                <a:latin typeface="Impact" pitchFamily="34" charset="0"/>
              </a:rPr>
              <a:t>są </a:t>
            </a:r>
            <a:r>
              <a:rPr lang="pl-PL" sz="4000" dirty="0">
                <a:solidFill>
                  <a:srgbClr val="262626"/>
                </a:solidFill>
                <a:latin typeface="Impact" pitchFamily="34" charset="0"/>
              </a:rPr>
              <a:t>otrzymywane z zastosowaniem technik </a:t>
            </a:r>
            <a:r>
              <a:rPr lang="pl-PL" sz="4000" dirty="0" err="1">
                <a:solidFill>
                  <a:srgbClr val="262626"/>
                </a:solidFill>
                <a:latin typeface="Impact" pitchFamily="34" charset="0"/>
              </a:rPr>
              <a:t>nano</a:t>
            </a:r>
            <a:r>
              <a:rPr lang="pl-PL" sz="4000" dirty="0">
                <a:solidFill>
                  <a:srgbClr val="262626"/>
                </a:solidFill>
                <a:latin typeface="Impact" pitchFamily="34" charset="0"/>
              </a:rPr>
              <a:t>. </a:t>
            </a:r>
            <a:r>
              <a:rPr lang="pl-PL" sz="4000" dirty="0" err="1" smtClean="0">
                <a:solidFill>
                  <a:srgbClr val="262626"/>
                </a:solidFill>
                <a:latin typeface="Impact" pitchFamily="34" charset="0"/>
              </a:rPr>
              <a:t>Nanocząstki</a:t>
            </a:r>
            <a:r>
              <a:rPr lang="pl-PL" sz="4000" dirty="0" smtClean="0">
                <a:solidFill>
                  <a:srgbClr val="262626"/>
                </a:solidFill>
                <a:latin typeface="Impact" pitchFamily="34" charset="0"/>
              </a:rPr>
              <a:t> </a:t>
            </a:r>
            <a:r>
              <a:rPr lang="pl-PL" sz="4000" dirty="0" err="1" smtClean="0">
                <a:solidFill>
                  <a:srgbClr val="262626"/>
                </a:solidFill>
                <a:latin typeface="Impact" pitchFamily="34" charset="0"/>
              </a:rPr>
              <a:t>chitozanowe</a:t>
            </a:r>
            <a:r>
              <a:rPr lang="pl-PL" sz="4000" dirty="0">
                <a:solidFill>
                  <a:srgbClr val="262626"/>
                </a:solidFill>
                <a:latin typeface="Impact" pitchFamily="34" charset="0"/>
              </a:rPr>
              <a:t> </a:t>
            </a:r>
            <a:r>
              <a:rPr lang="pl-PL" sz="4000" dirty="0" smtClean="0">
                <a:solidFill>
                  <a:srgbClr val="262626"/>
                </a:solidFill>
                <a:latin typeface="Impact" pitchFamily="34" charset="0"/>
              </a:rPr>
              <a:t>i kropki kwantowe służą do </a:t>
            </a:r>
            <a:r>
              <a:rPr lang="pl-PL" sz="4000" dirty="0" smtClean="0">
                <a:ln>
                  <a:solidFill>
                    <a:srgbClr val="FFFF66"/>
                  </a:solidFill>
                </a:ln>
                <a:solidFill>
                  <a:srgbClr val="262626"/>
                </a:solidFill>
                <a:latin typeface="Impact" pitchFamily="34" charset="0"/>
              </a:rPr>
              <a:t>modyfikacji </a:t>
            </a:r>
            <a:r>
              <a:rPr lang="pl-PL" sz="4000" dirty="0">
                <a:ln>
                  <a:solidFill>
                    <a:srgbClr val="FFFF66"/>
                  </a:solidFill>
                </a:ln>
                <a:solidFill>
                  <a:srgbClr val="262626"/>
                </a:solidFill>
                <a:latin typeface="Impact" pitchFamily="34" charset="0"/>
              </a:rPr>
              <a:t>RNA</a:t>
            </a:r>
            <a:r>
              <a:rPr lang="pl-PL" sz="4000" dirty="0">
                <a:solidFill>
                  <a:srgbClr val="262626"/>
                </a:solidFill>
                <a:latin typeface="Impact" pitchFamily="34" charset="0"/>
              </a:rPr>
              <a:t>. Nanorurki peptydowe są w stanie </a:t>
            </a:r>
            <a:r>
              <a:rPr lang="pl-PL" sz="4000" dirty="0">
                <a:ln>
                  <a:solidFill>
                    <a:srgbClr val="FFFF66"/>
                  </a:solidFill>
                </a:ln>
                <a:solidFill>
                  <a:srgbClr val="262626"/>
                </a:solidFill>
                <a:latin typeface="Impact" pitchFamily="34" charset="0"/>
              </a:rPr>
              <a:t>zablokować receptor </a:t>
            </a:r>
            <a:r>
              <a:rPr lang="pl-PL" sz="4000" dirty="0" smtClean="0">
                <a:ln>
                  <a:solidFill>
                    <a:srgbClr val="FFFF66"/>
                  </a:solidFill>
                </a:ln>
                <a:solidFill>
                  <a:srgbClr val="262626"/>
                </a:solidFill>
                <a:latin typeface="Impact" pitchFamily="34" charset="0"/>
              </a:rPr>
              <a:t>dla czynnika wzrostu</a:t>
            </a:r>
            <a:r>
              <a:rPr lang="pl-PL" sz="4000" dirty="0" smtClean="0">
                <a:solidFill>
                  <a:srgbClr val="262626"/>
                </a:solidFill>
                <a:latin typeface="Impact" pitchFamily="34" charset="0"/>
              </a:rPr>
              <a:t>, </a:t>
            </a:r>
            <a:r>
              <a:rPr lang="pl-PL" sz="4000" dirty="0">
                <a:solidFill>
                  <a:srgbClr val="262626"/>
                </a:solidFill>
                <a:latin typeface="Impact" pitchFamily="34" charset="0"/>
              </a:rPr>
              <a:t>co wpływa hamująco na </a:t>
            </a:r>
            <a:r>
              <a:rPr lang="pl-PL" sz="4000" dirty="0" err="1" smtClean="0">
                <a:solidFill>
                  <a:srgbClr val="262626"/>
                </a:solidFill>
                <a:latin typeface="Impact" pitchFamily="34" charset="0"/>
              </a:rPr>
              <a:t>angiogenezę</a:t>
            </a:r>
            <a:r>
              <a:rPr lang="pl-PL" sz="4000" dirty="0" smtClean="0">
                <a:solidFill>
                  <a:srgbClr val="262626"/>
                </a:solidFill>
                <a:latin typeface="Impact" pitchFamily="34" charset="0"/>
              </a:rPr>
              <a:t> w tkance </a:t>
            </a:r>
            <a:r>
              <a:rPr lang="pl-PL" sz="4000" dirty="0">
                <a:solidFill>
                  <a:srgbClr val="262626"/>
                </a:solidFill>
                <a:latin typeface="Impact" pitchFamily="34" charset="0"/>
              </a:rPr>
              <a:t>raka. Nowoczesne leki, np. </a:t>
            </a:r>
            <a:r>
              <a:rPr lang="pl-PL" sz="4000" dirty="0" err="1">
                <a:solidFill>
                  <a:srgbClr val="262626"/>
                </a:solidFill>
                <a:latin typeface="Impact" pitchFamily="34" charset="0"/>
              </a:rPr>
              <a:t>doksorubicyna</a:t>
            </a:r>
            <a:r>
              <a:rPr lang="pl-PL" sz="4000" dirty="0">
                <a:solidFill>
                  <a:srgbClr val="262626"/>
                </a:solidFill>
                <a:latin typeface="Impact" pitchFamily="34" charset="0"/>
              </a:rPr>
              <a:t>, mogą dotrzeć do </a:t>
            </a:r>
            <a:r>
              <a:rPr lang="pl-PL" sz="4000" dirty="0">
                <a:ln>
                  <a:solidFill>
                    <a:srgbClr val="FFFF66"/>
                  </a:solidFill>
                </a:ln>
                <a:solidFill>
                  <a:srgbClr val="262626"/>
                </a:solidFill>
                <a:latin typeface="Impact" pitchFamily="34" charset="0"/>
              </a:rPr>
              <a:t>komórek nowotworowych </a:t>
            </a:r>
            <a:r>
              <a:rPr lang="pl-PL" sz="4000" dirty="0" smtClean="0">
                <a:ln>
                  <a:solidFill>
                    <a:srgbClr val="FFFF66"/>
                  </a:solidFill>
                </a:ln>
                <a:solidFill>
                  <a:srgbClr val="262626"/>
                </a:solidFill>
                <a:latin typeface="Impact" pitchFamily="34" charset="0"/>
              </a:rPr>
              <a:t/>
            </a:r>
            <a:br>
              <a:rPr lang="pl-PL" sz="4000" dirty="0" smtClean="0">
                <a:ln>
                  <a:solidFill>
                    <a:srgbClr val="FFFF66"/>
                  </a:solidFill>
                </a:ln>
                <a:solidFill>
                  <a:srgbClr val="262626"/>
                </a:solidFill>
                <a:latin typeface="Impact" pitchFamily="34" charset="0"/>
              </a:rPr>
            </a:br>
            <a:r>
              <a:rPr lang="pl-PL" sz="4000" dirty="0" smtClean="0">
                <a:ln>
                  <a:solidFill>
                    <a:srgbClr val="FFFF66"/>
                  </a:solidFill>
                </a:ln>
                <a:solidFill>
                  <a:srgbClr val="262626"/>
                </a:solidFill>
                <a:latin typeface="Impact" pitchFamily="34" charset="0"/>
              </a:rPr>
              <a:t>w </a:t>
            </a:r>
            <a:r>
              <a:rPr lang="pl-PL" sz="4000" dirty="0">
                <a:ln>
                  <a:solidFill>
                    <a:srgbClr val="FFFF66"/>
                  </a:solidFill>
                </a:ln>
                <a:solidFill>
                  <a:srgbClr val="262626"/>
                </a:solidFill>
                <a:latin typeface="Impact" pitchFamily="34" charset="0"/>
              </a:rPr>
              <a:t>mózgu</a:t>
            </a:r>
            <a:r>
              <a:rPr lang="pl-PL" sz="4000" dirty="0">
                <a:solidFill>
                  <a:srgbClr val="262626"/>
                </a:solidFill>
                <a:latin typeface="Impact" pitchFamily="34" charset="0"/>
              </a:rPr>
              <a:t>, co kiedyś wydawało się nieosiągalną do pokonania barierą, a to dopiero początek </a:t>
            </a:r>
            <a:r>
              <a:rPr lang="pl-PL" sz="4000" dirty="0" err="1">
                <a:solidFill>
                  <a:srgbClr val="262626"/>
                </a:solidFill>
                <a:latin typeface="Impact" pitchFamily="34" charset="0"/>
              </a:rPr>
              <a:t>nanorewolucji</a:t>
            </a:r>
            <a:r>
              <a:rPr lang="pl-PL" sz="4000" dirty="0">
                <a:solidFill>
                  <a:srgbClr val="262626"/>
                </a:solidFill>
                <a:latin typeface="Impact" pitchFamily="34" charset="0"/>
              </a:rPr>
              <a:t>…</a:t>
            </a:r>
          </a:p>
        </p:txBody>
      </p:sp>
      <p:sp>
        <p:nvSpPr>
          <p:cNvPr id="2091" name="Text Box 44"/>
          <p:cNvSpPr txBox="1">
            <a:spLocks noChangeArrowheads="1"/>
          </p:cNvSpPr>
          <p:nvPr/>
        </p:nvSpPr>
        <p:spPr bwMode="auto">
          <a:xfrm>
            <a:off x="27795538" y="4321175"/>
            <a:ext cx="4248150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pl-PL"/>
          </a:p>
        </p:txBody>
      </p:sp>
      <p:pic>
        <p:nvPicPr>
          <p:cNvPr id="2092" name="Picture 4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3906163" y="1873250"/>
            <a:ext cx="8497887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3" name="Picture 4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52750" y="576263"/>
            <a:ext cx="3679825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4" name="pole tekstowe 45"/>
          <p:cNvSpPr txBox="1">
            <a:spLocks noChangeArrowheads="1"/>
          </p:cNvSpPr>
          <p:nvPr/>
        </p:nvSpPr>
        <p:spPr bwMode="auto">
          <a:xfrm>
            <a:off x="24268113" y="42052875"/>
            <a:ext cx="8135937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800">
                <a:solidFill>
                  <a:schemeClr val="bg1"/>
                </a:solidFill>
              </a:rPr>
              <a:t>BIBLIOGRAFIA:</a:t>
            </a:r>
          </a:p>
          <a:p>
            <a:r>
              <a:rPr lang="pl-PL" sz="1800">
                <a:solidFill>
                  <a:schemeClr val="bg1"/>
                </a:solidFill>
              </a:rPr>
              <a:t>1. „Pharmaceutical Nanotechnology”, Jain, N.K.; </a:t>
            </a:r>
            <a:r>
              <a:rPr lang="pl-PL" sz="1800">
                <a:solidFill>
                  <a:schemeClr val="bg1"/>
                </a:solidFill>
                <a:hlinkClick r:id="rId15"/>
              </a:rPr>
              <a:t>http://www.nsdl.niscair.res.in</a:t>
            </a:r>
            <a:endParaRPr lang="pl-PL" sz="1800">
              <a:solidFill>
                <a:schemeClr val="bg1"/>
              </a:solidFill>
            </a:endParaRPr>
          </a:p>
        </p:txBody>
      </p:sp>
      <p:pic>
        <p:nvPicPr>
          <p:cNvPr id="2095" name="Picture 47" descr="email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282700" y="-236538"/>
            <a:ext cx="1333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6" name="Picture 48" descr="email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33638" y="-236538"/>
            <a:ext cx="1333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pole tekstowe 47"/>
          <p:cNvSpPr txBox="1"/>
          <p:nvPr/>
        </p:nvSpPr>
        <p:spPr>
          <a:xfrm>
            <a:off x="24554953" y="36652372"/>
            <a:ext cx="3600400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+mj-lt"/>
              </a:rPr>
              <a:t>NOŚNIKI NANORZEŹBIONE</a:t>
            </a:r>
            <a:endParaRPr lang="pl-PL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9" name="pole tekstowe 48"/>
          <p:cNvSpPr txBox="1"/>
          <p:nvPr/>
        </p:nvSpPr>
        <p:spPr>
          <a:xfrm>
            <a:off x="9433273" y="40468796"/>
            <a:ext cx="1944216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  <a:latin typeface="+mn-lt"/>
              </a:rPr>
              <a:t>MICELLE                  I LIPOSOMY</a:t>
            </a:r>
            <a:endParaRPr lang="pl-PL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pole tekstowe 49"/>
          <p:cNvSpPr txBox="1"/>
          <p:nvPr/>
        </p:nvSpPr>
        <p:spPr>
          <a:xfrm flipH="1">
            <a:off x="24770977" y="40612812"/>
            <a:ext cx="324036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  <a:latin typeface="+mn-lt"/>
              </a:rPr>
              <a:t>KROPKI KWANTOWE</a:t>
            </a:r>
            <a:endParaRPr lang="pl-PL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" name="Objaśnienie owalne 101"/>
          <p:cNvSpPr/>
          <p:nvPr/>
        </p:nvSpPr>
        <p:spPr>
          <a:xfrm>
            <a:off x="26211137" y="38308556"/>
            <a:ext cx="5688012" cy="2160588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defTabSz="43205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smtClean="0">
                <a:solidFill>
                  <a:schemeClr val="bg1"/>
                </a:solidFill>
              </a:rPr>
              <a:t>ZAWIESINY </a:t>
            </a:r>
            <a:r>
              <a:rPr lang="pl-PL" sz="2000" dirty="0">
                <a:solidFill>
                  <a:schemeClr val="bg1"/>
                </a:solidFill>
              </a:rPr>
              <a:t>NANOKRYSZTAŁÓW, KTÓRE W ZALEŻNOŚCI OD STOPNIA ROZDROBNIENIA </a:t>
            </a:r>
            <a:r>
              <a:rPr lang="pl-PL" sz="2000" dirty="0" smtClean="0">
                <a:solidFill>
                  <a:schemeClr val="bg1"/>
                </a:solidFill>
              </a:rPr>
              <a:t>SĄ </a:t>
            </a:r>
            <a:r>
              <a:rPr lang="pl-PL" sz="2000" dirty="0">
                <a:solidFill>
                  <a:schemeClr val="bg1"/>
                </a:solidFill>
              </a:rPr>
              <a:t>ZDOLNE DO EMISJI RÓŻNOKOLOROWEGO PROMIENIOWANIA POD WPŁYWEM LAMP UV</a:t>
            </a:r>
          </a:p>
        </p:txBody>
      </p:sp>
      <p:sp>
        <p:nvSpPr>
          <p:cNvPr id="51" name="pole tekstowe 50"/>
          <p:cNvSpPr txBox="1"/>
          <p:nvPr/>
        </p:nvSpPr>
        <p:spPr>
          <a:xfrm>
            <a:off x="18002225" y="10513468"/>
            <a:ext cx="2304256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            100 </a:t>
            </a:r>
            <a:r>
              <a:rPr lang="pl-PL" sz="2400" b="1" dirty="0" err="1" smtClean="0">
                <a:solidFill>
                  <a:schemeClr val="bg1"/>
                </a:solidFill>
              </a:rPr>
              <a:t>nm</a:t>
            </a:r>
            <a:endParaRPr lang="pl-PL" sz="2400" b="1" dirty="0">
              <a:solidFill>
                <a:schemeClr val="bg1"/>
              </a:solidFill>
            </a:endParaRPr>
          </a:p>
        </p:txBody>
      </p:sp>
      <p:cxnSp>
        <p:nvCxnSpPr>
          <p:cNvPr id="63" name="Łącznik prosty 62"/>
          <p:cNvCxnSpPr/>
          <p:nvPr/>
        </p:nvCxnSpPr>
        <p:spPr>
          <a:xfrm>
            <a:off x="18074233" y="10657484"/>
            <a:ext cx="936104" cy="0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http://bioinfo.mol.uj.edu.pl/articles/Rydzyk06?action=AttachFile&amp;do=get&amp;target=liposome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954553" y="5976964"/>
            <a:ext cx="5047826" cy="50478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1">
      <a:dk1>
        <a:srgbClr val="000000"/>
      </a:dk1>
      <a:lt1>
        <a:srgbClr val="FFBFBF"/>
      </a:lt1>
      <a:dk2>
        <a:srgbClr val="C00000"/>
      </a:dk2>
      <a:lt2>
        <a:srgbClr val="FFFFFF"/>
      </a:lt2>
      <a:accent1>
        <a:srgbClr val="FF0000"/>
      </a:accent1>
      <a:accent2>
        <a:srgbClr val="AB0042"/>
      </a:accent2>
      <a:accent3>
        <a:srgbClr val="FF5597"/>
      </a:accent3>
      <a:accent4>
        <a:srgbClr val="FF8EBA"/>
      </a:accent4>
      <a:accent5>
        <a:srgbClr val="FFC6DC"/>
      </a:accent5>
      <a:accent6>
        <a:srgbClr val="FF6600"/>
      </a:accent6>
      <a:hlink>
        <a:srgbClr val="17BBFD"/>
      </a:hlink>
      <a:folHlink>
        <a:srgbClr val="FF79C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solidFill>
            <a:schemeClr val="accent4">
              <a:lumMod val="60000"/>
              <a:lumOff val="40000"/>
            </a:schemeClr>
          </a:solidFill>
        </a:ln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235</Words>
  <Application>Microsoft Office PowerPoint</Application>
  <PresentationFormat>Niestandardowy</PresentationFormat>
  <Paragraphs>33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NANOTECHNOLOGIA FARMACJA PRZYSZŁOŚCI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NANOCZĄSTKI  TECHNOLOGIA JUTRA</dc:title>
  <dc:creator>Grzesiek</dc:creator>
  <cp:lastModifiedBy>Stosowana</cp:lastModifiedBy>
  <cp:revision>113</cp:revision>
  <dcterms:created xsi:type="dcterms:W3CDTF">2011-03-28T22:35:16Z</dcterms:created>
  <dcterms:modified xsi:type="dcterms:W3CDTF">2011-04-06T11:01:34Z</dcterms:modified>
</cp:coreProperties>
</file>