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97" r:id="rId2"/>
    <p:sldId id="298" r:id="rId3"/>
    <p:sldId id="271" r:id="rId4"/>
    <p:sldId id="284" r:id="rId5"/>
    <p:sldId id="288" r:id="rId6"/>
    <p:sldId id="299" r:id="rId7"/>
    <p:sldId id="287" r:id="rId8"/>
    <p:sldId id="286" r:id="rId9"/>
    <p:sldId id="300" r:id="rId10"/>
    <p:sldId id="301" r:id="rId1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ZChN" initials="N" lastIdx="3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456" autoAdjust="0"/>
    <p:restoredTop sz="93936" autoAdjust="0"/>
  </p:normalViewPr>
  <p:slideViewPr>
    <p:cSldViewPr>
      <p:cViewPr>
        <p:scale>
          <a:sx n="70" d="100"/>
          <a:sy n="70" d="100"/>
        </p:scale>
        <p:origin x="-1062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B6A825-F21F-47E5-8649-9090CB625E54}" type="datetimeFigureOut">
              <a:rPr lang="pl-PL"/>
              <a:pPr>
                <a:defRPr/>
              </a:pPr>
              <a:t>2017-04-22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22F943-4B24-437E-B693-72B597C4B8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34589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F943-4B24-437E-B693-72B597C4B89C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F943-4B24-437E-B693-72B597C4B89C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1200" dirty="0" smtClean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F943-4B24-437E-B693-72B597C4B89C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F943-4B24-437E-B693-72B597C4B89C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F943-4B24-437E-B693-72B597C4B89C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F943-4B24-437E-B693-72B597C4B89C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i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F943-4B24-437E-B693-72B597C4B89C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i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F943-4B24-437E-B693-72B597C4B89C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2F943-4B24-437E-B693-72B597C4B89C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8955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Dowolny kształt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0642500 h 528"/>
                <a:gd name="T6" fmla="*/ 12003212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Łącznik prostoliniowy 1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2B10BB0-E9AB-4D15-97D9-6AFBDF3041A1}" type="datetimeFigureOut">
              <a:rPr lang="pl-PL"/>
              <a:pPr>
                <a:defRPr/>
              </a:pPr>
              <a:t>2017-04-22</a:t>
            </a:fld>
            <a:endParaRPr lang="pl-PL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7459636-7D03-4825-8F24-C1425B037E3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C8FB-D2F6-4858-8666-CF4CB2DC6679}" type="datetimeFigureOut">
              <a:rPr lang="pl-PL"/>
              <a:pPr>
                <a:defRPr/>
              </a:pPr>
              <a:t>2017-04-22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A2E9B-C15A-42BA-B438-0EFD2B9BB8A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17D52-E699-4804-A583-0BB152936C3A}" type="datetimeFigureOut">
              <a:rPr lang="pl-PL"/>
              <a:pPr>
                <a:defRPr/>
              </a:pPr>
              <a:t>2017-04-22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D7949-E2D3-446D-8848-7BFF18E958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D672CB-2D36-41BC-B679-F6B553C46318}" type="datetimeFigureOut">
              <a:rPr lang="pl-PL"/>
              <a:pPr>
                <a:defRPr/>
              </a:pPr>
              <a:t>2017-04-22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C259BB-BDB7-44C4-89BF-4587E25B6B1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7324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402EB3-5B83-4B0B-A1D8-C162464D42CD}" type="datetimeFigureOut">
              <a:rPr lang="pl-PL"/>
              <a:pPr>
                <a:defRPr/>
              </a:pPr>
              <a:t>2017-04-22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3C0627-F1D6-469F-A6F7-F48E4B078A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481138"/>
            <a:ext cx="4038600" cy="21859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819525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1B4BF1-34DF-4E31-AFCC-B475C4582BC2}" type="datetimeFigureOut">
              <a:rPr lang="pl-PL"/>
              <a:pPr>
                <a:defRPr/>
              </a:pPr>
              <a:t>2017-04-22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A38A2B-0ACF-4570-A284-DE0AA737348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776D-0E71-4AD8-95EA-593E62DC09CB}" type="datetimeFigureOut">
              <a:rPr lang="pl-PL"/>
              <a:pPr>
                <a:defRPr/>
              </a:pPr>
              <a:t>2017-04-22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8111F-D040-404B-B9C2-8ACE8C3810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ag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627EC0-BDF3-4C88-9BA2-CD99A53256E7}" type="datetimeFigureOut">
              <a:rPr lang="pl-PL"/>
              <a:pPr>
                <a:defRPr/>
              </a:pPr>
              <a:t>2017-04-22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C1C463-D479-403B-AFA8-326ABDE4DC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7E28C4-CE5A-449C-8C06-B7D25D070473}" type="datetimeFigureOut">
              <a:rPr lang="pl-PL"/>
              <a:pPr>
                <a:defRPr/>
              </a:pPr>
              <a:t>2017-04-22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C32C43-DDEF-4C03-8D79-5F75186478E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7BCF9B-FD4B-4870-9BC0-FF0043C37283}" type="datetimeFigureOut">
              <a:rPr lang="pl-PL"/>
              <a:pPr>
                <a:defRPr/>
              </a:pPr>
              <a:t>2017-04-22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E3899E-18D7-4A7B-96E6-689330F6A08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40ECFF-A741-4B1B-B78B-72A904916C66}" type="datetimeFigureOut">
              <a:rPr lang="pl-PL"/>
              <a:pPr>
                <a:defRPr/>
              </a:pPr>
              <a:t>2017-04-22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E1688F-5871-43C8-9EDE-505C281313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E36C3-3033-4CD7-AB6D-BE368E785045}" type="datetimeFigureOut">
              <a:rPr lang="pl-PL"/>
              <a:pPr>
                <a:defRPr/>
              </a:pPr>
              <a:t>2017-04-22</a:t>
            </a:fld>
            <a:endParaRPr lang="pl-PL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07CB-29AD-4882-BF0E-E18274666C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E66F53-7F20-4582-A458-2F80F8F1A109}" type="datetimeFigureOut">
              <a:rPr lang="pl-PL"/>
              <a:pPr>
                <a:defRPr/>
              </a:pPr>
              <a:t>2017-04-22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9EBBFE-E0D7-403E-8092-D7FA7F860A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Dowolny kształt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7" name="Trójkąt prostokątny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Łącznik prostoliniowy 1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ag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B7C586-C1C3-4FC4-8A1A-8E33887F139C}" type="datetimeFigureOut">
              <a:rPr lang="pl-PL"/>
              <a:pPr>
                <a:defRPr/>
              </a:pPr>
              <a:t>2017-04-22</a:t>
            </a:fld>
            <a:endParaRPr lang="pl-PL"/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FEE25D2-E595-46C2-A3BB-843A6A164B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Dowolny kształt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75C8007-9D57-4668-BCD6-15B393D17384}" type="datetimeFigureOut">
              <a:rPr lang="pl-PL"/>
              <a:pPr>
                <a:defRPr/>
              </a:pPr>
              <a:t>2017-04-22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5DA41FD-EFE4-4C56-8094-9556687E53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7" r:id="rId2"/>
    <p:sldLayoutId id="2147483735" r:id="rId3"/>
    <p:sldLayoutId id="2147483736" r:id="rId4"/>
    <p:sldLayoutId id="2147483737" r:id="rId5"/>
    <p:sldLayoutId id="2147483738" r:id="rId6"/>
    <p:sldLayoutId id="2147483728" r:id="rId7"/>
    <p:sldLayoutId id="2147483739" r:id="rId8"/>
    <p:sldLayoutId id="2147483740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56" y="444649"/>
            <a:ext cx="4953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Podtytuł 2"/>
          <p:cNvSpPr>
            <a:spLocks noGrp="1"/>
          </p:cNvSpPr>
          <p:nvPr>
            <p:ph type="subTitle" idx="1"/>
          </p:nvPr>
        </p:nvSpPr>
        <p:spPr>
          <a:xfrm>
            <a:off x="0" y="3927405"/>
            <a:ext cx="9144000" cy="293683"/>
          </a:xfrm>
        </p:spPr>
        <p:txBody>
          <a:bodyPr/>
          <a:lstStyle/>
          <a:p>
            <a:pPr marR="0" algn="ctr" eaLnBrk="1" hangingPunct="1"/>
            <a:r>
              <a:rPr lang="pl-PL" altLang="pl-PL" sz="2000" b="1" dirty="0" smtClean="0"/>
              <a:t>Dorian </a:t>
            </a:r>
            <a:r>
              <a:rPr lang="pl-PL" altLang="pl-PL" sz="2000" b="1" dirty="0" err="1" smtClean="0"/>
              <a:t>Migoń</a:t>
            </a:r>
            <a:endParaRPr lang="pl-PL" altLang="pl-PL" sz="2000" dirty="0" smtClean="0"/>
          </a:p>
          <a:p>
            <a:pPr marR="0" algn="ctr" eaLnBrk="1" hangingPunct="1"/>
            <a:endParaRPr lang="pl-PL" altLang="pl-PL" dirty="0" smtClean="0"/>
          </a:p>
          <a:p>
            <a:pPr marR="0" algn="ctr" eaLnBrk="1" hangingPunct="1"/>
            <a:endParaRPr lang="pl-PL" altLang="pl-PL" sz="2400" dirty="0" smtClean="0"/>
          </a:p>
          <a:p>
            <a:pPr marR="0" algn="ctr" eaLnBrk="1" hangingPunct="1"/>
            <a:endParaRPr lang="pl-PL" altLang="pl-PL" sz="4000" dirty="0" smtClean="0"/>
          </a:p>
        </p:txBody>
      </p:sp>
      <p:pic>
        <p:nvPicPr>
          <p:cNvPr id="1028" name="Picture 4" descr="Znalezione obrazy dla zapytania ispe gum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7196" y="116632"/>
            <a:ext cx="2019300" cy="1762126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/>
          </p:cNvSpPr>
          <p:nvPr/>
        </p:nvSpPr>
        <p:spPr bwMode="auto">
          <a:xfrm>
            <a:off x="0" y="2564904"/>
            <a:ext cx="9144000" cy="172249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Postępy postaci leków peptydowych i białkowych</a:t>
            </a:r>
            <a:endParaRPr kumimoji="0" lang="pl-PL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56" y="444649"/>
            <a:ext cx="4953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Podtytuł 2"/>
          <p:cNvSpPr>
            <a:spLocks noGrp="1"/>
          </p:cNvSpPr>
          <p:nvPr>
            <p:ph type="subTitle" idx="1"/>
          </p:nvPr>
        </p:nvSpPr>
        <p:spPr>
          <a:xfrm>
            <a:off x="0" y="3927405"/>
            <a:ext cx="9144000" cy="293683"/>
          </a:xfrm>
        </p:spPr>
        <p:txBody>
          <a:bodyPr/>
          <a:lstStyle/>
          <a:p>
            <a:pPr marR="0" algn="ctr" eaLnBrk="1" hangingPunct="1"/>
            <a:r>
              <a:rPr lang="pl-PL" altLang="pl-PL" sz="2000" b="1" dirty="0" smtClean="0"/>
              <a:t>Dorian </a:t>
            </a:r>
            <a:r>
              <a:rPr lang="pl-PL" altLang="pl-PL" sz="2000" b="1" dirty="0" err="1" smtClean="0"/>
              <a:t>Migoń</a:t>
            </a:r>
            <a:endParaRPr lang="pl-PL" altLang="pl-PL" sz="2000" dirty="0" smtClean="0"/>
          </a:p>
          <a:p>
            <a:pPr marR="0" algn="ctr" eaLnBrk="1" hangingPunct="1"/>
            <a:endParaRPr lang="pl-PL" altLang="pl-PL" dirty="0" smtClean="0"/>
          </a:p>
          <a:p>
            <a:pPr marR="0" algn="ctr" eaLnBrk="1" hangingPunct="1"/>
            <a:endParaRPr lang="pl-PL" altLang="pl-PL" sz="2400" dirty="0" smtClean="0"/>
          </a:p>
          <a:p>
            <a:pPr marR="0" algn="ctr" eaLnBrk="1" hangingPunct="1"/>
            <a:endParaRPr lang="pl-PL" altLang="pl-PL" sz="4000" dirty="0" smtClean="0"/>
          </a:p>
        </p:txBody>
      </p:sp>
      <p:pic>
        <p:nvPicPr>
          <p:cNvPr id="1028" name="Picture 4" descr="Znalezione obrazy dla zapytania ispe gum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7196" y="116632"/>
            <a:ext cx="2019300" cy="1762126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/>
          </p:cNvSpPr>
          <p:nvPr/>
        </p:nvSpPr>
        <p:spPr bwMode="auto">
          <a:xfrm>
            <a:off x="0" y="2564904"/>
            <a:ext cx="9144000" cy="172249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Postępy postaci leków peptydowych i białkowych</a:t>
            </a:r>
            <a:endParaRPr kumimoji="0" lang="pl-PL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3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4032448" cy="2907265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0" y="116632"/>
            <a:ext cx="9144000" cy="714380"/>
          </a:xfrm>
          <a:noFill/>
        </p:spPr>
        <p:txBody>
          <a:bodyPr wrap="non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34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Rynek leków peptydowych i białkowych</a:t>
            </a:r>
          </a:p>
        </p:txBody>
      </p:sp>
      <p:pic>
        <p:nvPicPr>
          <p:cNvPr id="18437" name="Picture 5" descr="Znalezione obrazy dla zapytania peptide mark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6303" y="764704"/>
            <a:ext cx="4452201" cy="2808312"/>
          </a:xfrm>
          <a:prstGeom prst="rect">
            <a:avLst/>
          </a:prstGeom>
          <a:noFill/>
        </p:spPr>
      </p:pic>
      <p:sp>
        <p:nvSpPr>
          <p:cNvPr id="9" name="Rectangle 9"/>
          <p:cNvSpPr>
            <a:spLocks/>
          </p:cNvSpPr>
          <p:nvPr/>
        </p:nvSpPr>
        <p:spPr bwMode="auto">
          <a:xfrm>
            <a:off x="5652120" y="6237312"/>
            <a:ext cx="3384376" cy="50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600" dirty="0" smtClean="0"/>
              <a:t>Antibodies Market: Launch of Innovative Drugs and Easy Availability of </a:t>
            </a:r>
            <a:r>
              <a:rPr lang="en-US" sz="600" dirty="0" err="1" smtClean="0"/>
              <a:t>Biosimilar</a:t>
            </a:r>
            <a:r>
              <a:rPr lang="en-US" sz="600" dirty="0" smtClean="0"/>
              <a:t> is Expected to Boost the Demand: Global Industry Analysis and Opportunity Assessment 2016 - 2026</a:t>
            </a:r>
            <a:endParaRPr lang="en-US" sz="600" dirty="0"/>
          </a:p>
        </p:txBody>
      </p:sp>
      <p:sp>
        <p:nvSpPr>
          <p:cNvPr id="11" name="Rectangle 9"/>
          <p:cNvSpPr>
            <a:spLocks/>
          </p:cNvSpPr>
          <p:nvPr/>
        </p:nvSpPr>
        <p:spPr bwMode="auto">
          <a:xfrm>
            <a:off x="5292080" y="6381328"/>
            <a:ext cx="48245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CAGR: Skumulowany roczny wskaźnik wzrostu</a:t>
            </a:r>
            <a:endParaRPr lang="en-US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5436096" y="3284984"/>
            <a:ext cx="37799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600" dirty="0" smtClean="0"/>
              <a:t>Peptide Therapeutics Market: Advancements in the field of Synthetic Peptides and emergence of prominent biopharmaceutical companies are fuelling the growth: Global Industry Analysis and Opportunity Assessment, 2015 - 2025</a:t>
            </a:r>
            <a:endParaRPr lang="en-US" sz="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0" y="2492896"/>
            <a:ext cx="471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solidFill>
                  <a:schemeClr val="tx2"/>
                </a:solidFill>
              </a:rPr>
              <a:t>Leki peptydowe i białkowe:</a:t>
            </a:r>
          </a:p>
          <a:p>
            <a:pPr algn="just"/>
            <a:endParaRPr lang="pl-PL" dirty="0" smtClean="0">
              <a:solidFill>
                <a:schemeClr val="tx2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Ponad 100 zatwierdzonych leków peptydowych i ponad 200 białkowych,</a:t>
            </a:r>
          </a:p>
          <a:p>
            <a:pPr algn="just">
              <a:buFont typeface="Arial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Stanowią około 10% rynku farmaceutycznego,</a:t>
            </a:r>
          </a:p>
          <a:p>
            <a:pPr algn="just">
              <a:buFont typeface="Arial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Kolejne setki znajdują  się w badaniach klinicznych.</a:t>
            </a:r>
            <a:endParaRPr lang="pl-PL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/>
          </p:cNvSpPr>
          <p:nvPr>
            <p:ph type="title"/>
          </p:nvPr>
        </p:nvSpPr>
        <p:spPr bwMode="auto">
          <a:xfrm>
            <a:off x="0" y="116632"/>
            <a:ext cx="9144000" cy="71438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34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Rynek leków peptydowych i białkowych</a:t>
            </a:r>
          </a:p>
        </p:txBody>
      </p:sp>
      <p:sp>
        <p:nvSpPr>
          <p:cNvPr id="19" name="Rectangle 9"/>
          <p:cNvSpPr>
            <a:spLocks/>
          </p:cNvSpPr>
          <p:nvPr/>
        </p:nvSpPr>
        <p:spPr bwMode="auto">
          <a:xfrm>
            <a:off x="2411760" y="5085184"/>
            <a:ext cx="56886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800" dirty="0" smtClean="0"/>
              <a:t>https://www.biosimilardevelopment.com/doc/factors-driving-global-biosimilar-market-growth-0001</a:t>
            </a:r>
            <a:endParaRPr lang="en-US" sz="800" dirty="0"/>
          </a:p>
        </p:txBody>
      </p:sp>
      <p:pic>
        <p:nvPicPr>
          <p:cNvPr id="16390" name="Picture 6" descr="https://vertassets.blob.core.windows.net/image/26d32f93/26d32f93-e13a-4880-9487-87721e1e66e5/fig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680448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9085665"/>
              </p:ext>
            </p:extLst>
          </p:nvPr>
        </p:nvGraphicFramePr>
        <p:xfrm>
          <a:off x="4986654" y="2056547"/>
          <a:ext cx="3833818" cy="454080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833818"/>
              </a:tblGrid>
              <a:tr h="4781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bg1"/>
                          </a:solidFill>
                        </a:rPr>
                        <a:t>„</a:t>
                      </a:r>
                      <a:r>
                        <a:rPr lang="pl-PL" sz="1400" dirty="0" err="1" smtClean="0">
                          <a:solidFill>
                            <a:schemeClr val="bg1"/>
                          </a:solidFill>
                        </a:rPr>
                        <a:t>Stapling</a:t>
                      </a:r>
                      <a:r>
                        <a:rPr lang="pl-PL" sz="1400" dirty="0" smtClean="0">
                          <a:solidFill>
                            <a:schemeClr val="bg1"/>
                          </a:solidFill>
                        </a:rPr>
                        <a:t>”</a:t>
                      </a:r>
                    </a:p>
                  </a:txBody>
                  <a:tcPr anchor="ctr"/>
                </a:tc>
              </a:tr>
              <a:tr h="1109998">
                <a:tc>
                  <a:txBody>
                    <a:bodyPr/>
                    <a:lstStyle/>
                    <a:p>
                      <a:pPr algn="just"/>
                      <a:r>
                        <a:rPr lang="pl-PL" sz="1000" baseline="0" dirty="0" smtClean="0">
                          <a:solidFill>
                            <a:schemeClr val="tx2"/>
                          </a:solidFill>
                        </a:rPr>
                        <a:t>„</a:t>
                      </a:r>
                      <a:r>
                        <a:rPr lang="pl-PL" sz="1000" baseline="0" dirty="0" err="1" smtClean="0">
                          <a:solidFill>
                            <a:schemeClr val="tx2"/>
                          </a:solidFill>
                        </a:rPr>
                        <a:t>Stapling</a:t>
                      </a:r>
                      <a:r>
                        <a:rPr lang="pl-PL" sz="1000" baseline="0" dirty="0" smtClean="0">
                          <a:solidFill>
                            <a:schemeClr val="tx2"/>
                          </a:solidFill>
                        </a:rPr>
                        <a:t>” stabilizuje strukturę drugorzędową peptydu przez co zwiększa jego stabilność i aktywność biologiczną. </a:t>
                      </a:r>
                    </a:p>
                  </a:txBody>
                  <a:tcPr anchor="ctr"/>
                </a:tc>
              </a:tr>
              <a:tr h="2952681">
                <a:tc>
                  <a:txBody>
                    <a:bodyPr/>
                    <a:lstStyle/>
                    <a:p>
                      <a:pPr algn="l"/>
                      <a:endParaRPr lang="pl-PL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0720096"/>
              </p:ext>
            </p:extLst>
          </p:nvPr>
        </p:nvGraphicFramePr>
        <p:xfrm>
          <a:off x="323528" y="2056548"/>
          <a:ext cx="3833818" cy="454080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833818"/>
              </a:tblGrid>
              <a:tr h="4781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err="1" smtClean="0">
                          <a:solidFill>
                            <a:schemeClr val="bg1"/>
                          </a:solidFill>
                        </a:rPr>
                        <a:t>PEGylacja</a:t>
                      </a:r>
                      <a:endParaRPr lang="pl-PL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109998">
                <a:tc>
                  <a:txBody>
                    <a:bodyPr/>
                    <a:lstStyle/>
                    <a:p>
                      <a:pPr algn="just"/>
                      <a:r>
                        <a:rPr lang="pl-PL" sz="1000" baseline="0" dirty="0" err="1" smtClean="0">
                          <a:solidFill>
                            <a:schemeClr val="tx2"/>
                          </a:solidFill>
                        </a:rPr>
                        <a:t>PEGylacja</a:t>
                      </a:r>
                      <a:r>
                        <a:rPr lang="pl-PL" sz="1000" baseline="0" dirty="0" smtClean="0">
                          <a:solidFill>
                            <a:schemeClr val="tx2"/>
                          </a:solidFill>
                        </a:rPr>
                        <a:t> zmienia fizykochemiczne właściwości molekuły. Między innymi: zwiększa </a:t>
                      </a:r>
                      <a:r>
                        <a:rPr lang="pl-PL" sz="1000" baseline="0" dirty="0" err="1" smtClean="0">
                          <a:solidFill>
                            <a:schemeClr val="tx2"/>
                          </a:solidFill>
                        </a:rPr>
                        <a:t>biodostepność</a:t>
                      </a:r>
                      <a:r>
                        <a:rPr lang="pl-PL" sz="1000" baseline="0" dirty="0" smtClean="0">
                          <a:solidFill>
                            <a:schemeClr val="tx2"/>
                          </a:solidFill>
                        </a:rPr>
                        <a:t> i wydłuża czas półtrwania dzięki czemu zmniejsza częstość aplikacji leku.</a:t>
                      </a:r>
                    </a:p>
                    <a:p>
                      <a:pPr algn="just"/>
                      <a:r>
                        <a:rPr lang="pl-PL" sz="1000" baseline="0" dirty="0" smtClean="0">
                          <a:solidFill>
                            <a:schemeClr val="tx2"/>
                          </a:solidFill>
                        </a:rPr>
                        <a:t>np.. </a:t>
                      </a:r>
                      <a:r>
                        <a:rPr lang="pl-PL" sz="1000" baseline="0" dirty="0" err="1" smtClean="0">
                          <a:solidFill>
                            <a:schemeClr val="tx2"/>
                          </a:solidFill>
                        </a:rPr>
                        <a:t>Certolizumab</a:t>
                      </a:r>
                      <a:r>
                        <a:rPr lang="pl-PL" sz="1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pl-PL" sz="1000" baseline="0" dirty="0" err="1" smtClean="0">
                          <a:solidFill>
                            <a:schemeClr val="tx2"/>
                          </a:solidFill>
                        </a:rPr>
                        <a:t>pegol</a:t>
                      </a:r>
                      <a:endParaRPr lang="pl-PL" sz="10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2952681">
                <a:tc>
                  <a:txBody>
                    <a:bodyPr/>
                    <a:lstStyle/>
                    <a:p>
                      <a:pPr algn="l"/>
                      <a:endParaRPr lang="pl-PL" sz="1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509120"/>
            <a:ext cx="3461717" cy="9660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/>
          </p:cNvSpPr>
          <p:nvPr>
            <p:ph type="title"/>
          </p:nvPr>
        </p:nvSpPr>
        <p:spPr bwMode="auto">
          <a:xfrm>
            <a:off x="0" y="116632"/>
            <a:ext cx="9144000" cy="71438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34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Modyfikacja struktury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90872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solidFill>
                  <a:schemeClr val="tx2"/>
                </a:solidFill>
              </a:rPr>
              <a:t>Modyfikacja struktury peptydów i białek ma na głównie celu zwiększenie ich biodostępności, rozpuszczalności, stabilności, aktywności biologicznej i bezpieczeństwa (redukcja immunogenności). 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14338" name="Picture 2" descr="Diagram of CIMZIA—PEGylated Fab TNF Inhibi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5541" y="3789040"/>
            <a:ext cx="2194331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 bwMode="auto">
          <a:xfrm>
            <a:off x="0" y="500042"/>
            <a:ext cx="9144000" cy="71438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34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Standardowe drogi podania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742" y="1268760"/>
            <a:ext cx="7105650" cy="4657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" name="Rectangle 9"/>
          <p:cNvSpPr>
            <a:spLocks/>
          </p:cNvSpPr>
          <p:nvPr/>
        </p:nvSpPr>
        <p:spPr bwMode="auto">
          <a:xfrm>
            <a:off x="1763688" y="5805264"/>
            <a:ext cx="64087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800" dirty="0" smtClean="0"/>
              <a:t>Monoclonal Antibodies: Meeting the Challenges in Manufacturing, Formulation, Delivery and Stability of Final Drug Product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 bwMode="auto">
          <a:xfrm>
            <a:off x="0" y="500042"/>
            <a:ext cx="9144000" cy="71438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34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Nośniki leków</a:t>
            </a:r>
          </a:p>
        </p:txBody>
      </p:sp>
      <p:pic>
        <p:nvPicPr>
          <p:cNvPr id="2050" name="Picture 2" descr="C:\Users\Ewa\Desktop\dorian\nośnik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284984"/>
            <a:ext cx="3240360" cy="2355492"/>
          </a:xfrm>
          <a:prstGeom prst="rect">
            <a:avLst/>
          </a:prstGeom>
          <a:noFill/>
        </p:spPr>
      </p:pic>
      <p:sp>
        <p:nvSpPr>
          <p:cNvPr id="18" name="Rectangle 9"/>
          <p:cNvSpPr>
            <a:spLocks/>
          </p:cNvSpPr>
          <p:nvPr/>
        </p:nvSpPr>
        <p:spPr bwMode="auto">
          <a:xfrm>
            <a:off x="323528" y="5661248"/>
            <a:ext cx="30243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800" dirty="0" smtClean="0"/>
              <a:t>The emergence of peptides in the pharmaceutical business: From exploration to exploitation </a:t>
            </a:r>
            <a:endParaRPr lang="en-US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276872"/>
            <a:ext cx="559367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9"/>
          <p:cNvSpPr>
            <a:spLocks/>
          </p:cNvSpPr>
          <p:nvPr/>
        </p:nvSpPr>
        <p:spPr bwMode="auto">
          <a:xfrm>
            <a:off x="6084168" y="4581128"/>
            <a:ext cx="30243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800" dirty="0" err="1" smtClean="0"/>
              <a:t>Transepithelial</a:t>
            </a:r>
            <a:r>
              <a:rPr lang="en-US" sz="800" dirty="0" smtClean="0"/>
              <a:t> Transport of </a:t>
            </a:r>
            <a:r>
              <a:rPr lang="en-US" sz="800" dirty="0" err="1" smtClean="0"/>
              <a:t>Fc</a:t>
            </a:r>
            <a:r>
              <a:rPr lang="en-US" sz="800" dirty="0" smtClean="0"/>
              <a:t>-Targeted </a:t>
            </a:r>
            <a:r>
              <a:rPr lang="en-US" sz="800" dirty="0" err="1" smtClean="0"/>
              <a:t>Nanoparticles</a:t>
            </a:r>
            <a:endParaRPr lang="en-US" sz="800" dirty="0" smtClean="0"/>
          </a:p>
          <a:p>
            <a:pPr algn="r"/>
            <a:r>
              <a:rPr lang="en-US" sz="800" dirty="0" smtClean="0"/>
              <a:t>by the Neonatal </a:t>
            </a:r>
            <a:r>
              <a:rPr lang="en-US" sz="800" dirty="0" err="1" smtClean="0"/>
              <a:t>Fc</a:t>
            </a:r>
            <a:r>
              <a:rPr lang="en-US" sz="800" dirty="0" smtClean="0"/>
              <a:t> Receptor for Oral Delivery</a:t>
            </a:r>
            <a:endParaRPr lang="en-US" sz="8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216024" y="1268760"/>
            <a:ext cx="28438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dirty="0" smtClean="0">
                <a:solidFill>
                  <a:schemeClr val="tx2"/>
                </a:solidFill>
              </a:rPr>
              <a:t>Nośniki leków:</a:t>
            </a:r>
          </a:p>
          <a:p>
            <a:pPr algn="just"/>
            <a:endParaRPr lang="pl-PL" sz="1500" dirty="0" smtClean="0">
              <a:solidFill>
                <a:schemeClr val="tx2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1500" dirty="0" smtClean="0">
                <a:solidFill>
                  <a:schemeClr val="tx2"/>
                </a:solidFill>
              </a:rPr>
              <a:t>Chronią peptydy i białka przed degradacją chemiczną i enzymatyczną,</a:t>
            </a:r>
          </a:p>
          <a:p>
            <a:pPr algn="just">
              <a:buFont typeface="Arial" pitchFamily="34" charset="0"/>
              <a:buChar char="•"/>
            </a:pPr>
            <a:r>
              <a:rPr lang="pl-PL" sz="1500" dirty="0" smtClean="0">
                <a:solidFill>
                  <a:schemeClr val="tx2"/>
                </a:solidFill>
              </a:rPr>
              <a:t>Umożliwiają transport przez błony biologiczne.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xfrm>
            <a:off x="0" y="500042"/>
            <a:ext cx="9144000" cy="71438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34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Systemy </a:t>
            </a:r>
            <a:r>
              <a:rPr lang="pl-PL" sz="3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transdermalne</a:t>
            </a:r>
            <a:r>
              <a:rPr lang="pl-PL" sz="34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(Mikroigły)</a:t>
            </a:r>
          </a:p>
        </p:txBody>
      </p:sp>
      <p:pic>
        <p:nvPicPr>
          <p:cNvPr id="1026" name="Picture 2" descr="Znalezione obrazy dla zapytania microneed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3064" y="1412776"/>
            <a:ext cx="494343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9"/>
          <p:cNvSpPr>
            <a:spLocks/>
          </p:cNvSpPr>
          <p:nvPr/>
        </p:nvSpPr>
        <p:spPr bwMode="auto">
          <a:xfrm>
            <a:off x="5436096" y="5301208"/>
            <a:ext cx="36724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800" dirty="0"/>
              <a:t>Formation of polymer microneedle arrays using soft lithography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0" y="1268760"/>
            <a:ext cx="3635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dirty="0" smtClean="0">
                <a:solidFill>
                  <a:schemeClr val="tx2"/>
                </a:solidFill>
              </a:rPr>
              <a:t>Mikroigły:</a:t>
            </a:r>
          </a:p>
          <a:p>
            <a:pPr algn="just"/>
            <a:endParaRPr lang="pl-PL" sz="15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tx2"/>
                </a:solidFill>
              </a:rPr>
              <a:t>Tworzą mikrootwory w warstwie rogowej naskórka,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tx2"/>
                </a:solidFill>
              </a:rPr>
              <a:t>Peptydy i białka przenikają bezpośrednio do żywych warstw skóry,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tx2"/>
                </a:solidFill>
              </a:rPr>
              <a:t>Technika </a:t>
            </a:r>
            <a:r>
              <a:rPr lang="pl-PL" sz="1500" dirty="0">
                <a:solidFill>
                  <a:schemeClr val="tx2"/>
                </a:solidFill>
              </a:rPr>
              <a:t>minimalnie inwazyjna</a:t>
            </a:r>
            <a:r>
              <a:rPr lang="pl-PL" sz="1500" dirty="0" smtClean="0">
                <a:solidFill>
                  <a:schemeClr val="tx2"/>
                </a:solidFill>
              </a:rPr>
              <a:t>. (mikrootwory zanikają zazwyczaj po 2 godz.).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5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500" dirty="0">
              <a:solidFill>
                <a:schemeClr val="tx2"/>
              </a:solidFill>
            </a:endParaRPr>
          </a:p>
        </p:txBody>
      </p:sp>
      <p:pic>
        <p:nvPicPr>
          <p:cNvPr id="1029" name="Picture 5" descr="Znalezione obrazy dla zapytania Microstructured Transdermal Sys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235226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55" y="5517232"/>
            <a:ext cx="3168352" cy="32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95536" y="5229200"/>
            <a:ext cx="3265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3M </a:t>
            </a:r>
            <a:r>
              <a:rPr lang="pl-PL" sz="1200" dirty="0" err="1">
                <a:solidFill>
                  <a:schemeClr val="tx2"/>
                </a:solidFill>
              </a:rPr>
              <a:t>Microstructured</a:t>
            </a:r>
            <a:r>
              <a:rPr lang="pl-PL" sz="1200" dirty="0">
                <a:solidFill>
                  <a:schemeClr val="tx2"/>
                </a:solidFill>
              </a:rPr>
              <a:t> </a:t>
            </a:r>
            <a:r>
              <a:rPr lang="pl-PL" sz="1200" dirty="0" err="1">
                <a:solidFill>
                  <a:schemeClr val="tx2"/>
                </a:solidFill>
              </a:rPr>
              <a:t>Transdermal</a:t>
            </a:r>
            <a:r>
              <a:rPr lang="pl-PL" sz="1200" dirty="0">
                <a:solidFill>
                  <a:schemeClr val="tx2"/>
                </a:solidFill>
              </a:rPr>
              <a:t>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/>
          </p:cNvSpPr>
          <p:nvPr/>
        </p:nvSpPr>
        <p:spPr bwMode="auto">
          <a:xfrm>
            <a:off x="0" y="548680"/>
            <a:ext cx="9144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65125" marR="0" lvl="0" indent="-255588" algn="ctr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l-PL" sz="3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Podanie donosowe</a:t>
            </a:r>
            <a:endParaRPr kumimoji="0" lang="pl-PL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6828" y="1484784"/>
            <a:ext cx="42386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/>
          </p:cNvSpPr>
          <p:nvPr/>
        </p:nvSpPr>
        <p:spPr bwMode="auto">
          <a:xfrm>
            <a:off x="6084168" y="4221088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800" dirty="0"/>
              <a:t>Intranasal Delivery of Proteins and Peptides in the Treatment of Neurodegenerative</a:t>
            </a:r>
          </a:p>
          <a:p>
            <a:pPr algn="r"/>
            <a:r>
              <a:rPr lang="en-US" sz="800" dirty="0"/>
              <a:t>Diseases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0" y="1268760"/>
            <a:ext cx="39959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5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tx2"/>
                </a:solidFill>
              </a:rPr>
              <a:t>Metoda nieinwazyjna,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tx2"/>
                </a:solidFill>
              </a:rPr>
              <a:t>Obejście efektu pierwszego przejścia,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tx2"/>
                </a:solidFill>
              </a:rPr>
              <a:t>Umożliwia obejście bariery krew-mózg przez nabłonek węchowy,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tx2"/>
                </a:solidFill>
              </a:rPr>
              <a:t>Możliwe podanie ukierunkowane na mózg poprzez celowanie  w receptory charakterystyczne dla OUN,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5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500" dirty="0">
              <a:solidFill>
                <a:schemeClr val="tx2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2008" y="3762035"/>
            <a:ext cx="399593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dirty="0" smtClean="0">
                <a:solidFill>
                  <a:schemeClr val="tx2"/>
                </a:solidFill>
              </a:rPr>
              <a:t>Minusy: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tx2"/>
                </a:solidFill>
              </a:rPr>
              <a:t>Względnie niska biodostępność (szczególnie białek),</a:t>
            </a:r>
            <a:endParaRPr lang="pl-PL" sz="15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tx2"/>
                </a:solidFill>
              </a:rPr>
              <a:t>Oczyszczanie śluzowo-rzęskowe,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tx2"/>
                </a:solidFill>
              </a:rPr>
              <a:t>Rozkład enzymatyczny,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tx2"/>
                </a:solidFill>
              </a:rPr>
              <a:t>Możliwy potencjał drażniący,</a:t>
            </a:r>
          </a:p>
          <a:p>
            <a:pPr algn="just"/>
            <a:endParaRPr lang="pl-PL" sz="1500" dirty="0" smtClean="0">
              <a:solidFill>
                <a:schemeClr val="tx2"/>
              </a:solidFill>
            </a:endParaRPr>
          </a:p>
          <a:p>
            <a:pPr algn="just"/>
            <a:endParaRPr lang="pl-PL" sz="1500" dirty="0" smtClean="0">
              <a:solidFill>
                <a:schemeClr val="tx2"/>
              </a:solidFill>
            </a:endParaRPr>
          </a:p>
          <a:p>
            <a:pPr algn="just"/>
            <a:endParaRPr lang="pl-PL" sz="1500" dirty="0" smtClean="0">
              <a:solidFill>
                <a:schemeClr val="tx2"/>
              </a:solidFill>
            </a:endParaRPr>
          </a:p>
        </p:txBody>
      </p:sp>
      <p:pic>
        <p:nvPicPr>
          <p:cNvPr id="1028" name="Picture 4" descr="Znalezione obrazy dla zapytania desmopress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13176"/>
            <a:ext cx="2352229" cy="13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calcitonin nas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13176"/>
            <a:ext cx="1692188" cy="169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/>
          </p:cNvSpPr>
          <p:nvPr/>
        </p:nvSpPr>
        <p:spPr bwMode="auto">
          <a:xfrm>
            <a:off x="0" y="500042"/>
            <a:ext cx="9144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65125" marR="0" lvl="0" indent="-255588" algn="ctr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l-PL" sz="3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Podanie wziewne</a:t>
            </a:r>
            <a:endParaRPr kumimoji="0" lang="pl-PL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1268760"/>
            <a:ext cx="3995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5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tx2"/>
                </a:solidFill>
              </a:rPr>
              <a:t>Metoda nieinwazyjna,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tx2"/>
                </a:solidFill>
              </a:rPr>
              <a:t>Możliwe działanie miejscowe lub ogólne,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tx2"/>
                </a:solidFill>
              </a:rPr>
              <a:t>Obejście efektu pierwszego przejścia,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tx2"/>
                </a:solidFill>
              </a:rPr>
              <a:t>Peptydy i białka stabilniejsze w tej postaci leku</a:t>
            </a:r>
            <a:r>
              <a:rPr lang="pl-PL" sz="1500" dirty="0" smtClean="0">
                <a:solidFill>
                  <a:schemeClr val="tx2"/>
                </a:solidFill>
              </a:rPr>
              <a:t> </a:t>
            </a:r>
            <a:r>
              <a:rPr lang="pl-PL" sz="1500" dirty="0" smtClean="0">
                <a:solidFill>
                  <a:schemeClr val="tx2"/>
                </a:solidFill>
              </a:rPr>
              <a:t>(DPI),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tx2"/>
                </a:solidFill>
              </a:rPr>
              <a:t>Lepsze wchłanianie makromolekuł niż w przypadku podania donosowego i możliwe stosowanie większych dawek.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5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5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5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30" y="4576539"/>
            <a:ext cx="84010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Znalezione obrazy dla zapytania OUTsu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7689" y="1268760"/>
            <a:ext cx="481880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97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7444</TotalTime>
  <Words>426</Words>
  <Application>Microsoft Office PowerPoint</Application>
  <PresentationFormat>Pokaz na ekranie (4:3)</PresentationFormat>
  <Paragraphs>73</Paragraphs>
  <Slides>10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Hol</vt:lpstr>
      <vt:lpstr>Slajd 1</vt:lpstr>
      <vt:lpstr>Rynek leków peptydowych i białkowych</vt:lpstr>
      <vt:lpstr>Rynek leków peptydowych i białkowych</vt:lpstr>
      <vt:lpstr>Modyfikacja struktury</vt:lpstr>
      <vt:lpstr>Standardowe drogi podania</vt:lpstr>
      <vt:lpstr>Nośniki leków</vt:lpstr>
      <vt:lpstr>Systemy transdermalne (Mikroigły)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Dorian</dc:creator>
  <cp:lastModifiedBy>DELL</cp:lastModifiedBy>
  <cp:revision>397</cp:revision>
  <dcterms:created xsi:type="dcterms:W3CDTF">2014-11-06T19:14:54Z</dcterms:created>
  <dcterms:modified xsi:type="dcterms:W3CDTF">2017-04-22T12:23:16Z</dcterms:modified>
</cp:coreProperties>
</file>